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6" r:id="rId7"/>
    <p:sldId id="267" r:id="rId8"/>
    <p:sldId id="268" r:id="rId9"/>
    <p:sldId id="269" r:id="rId10"/>
    <p:sldId id="270" r:id="rId11"/>
    <p:sldId id="271" r:id="rId12"/>
    <p:sldId id="273" r:id="rId13"/>
    <p:sldId id="274" r:id="rId14"/>
    <p:sldId id="276" r:id="rId15"/>
    <p:sldId id="278" r:id="rId16"/>
    <p:sldId id="279" r:id="rId17"/>
    <p:sldId id="280" r:id="rId18"/>
    <p:sldId id="281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>
        <p:scale>
          <a:sx n="123" d="100"/>
          <a:sy n="123" d="100"/>
        </p:scale>
        <p:origin x="-114" y="264"/>
      </p:cViewPr>
      <p:guideLst>
        <p:guide orient="horz" pos="876"/>
        <p:guide pos="735"/>
        <p:guide pos="737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016682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95598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43071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23650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1925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19504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3109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234679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84410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75416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90029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60F02-B28A-4737-B286-700E89C64477}" type="datetimeFigureOut">
              <a:rPr lang="ru-RU" smtClean="0"/>
              <a:pPr/>
              <a:t>27.03.2019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A8DB6-F54F-4121-A520-01DA26D7829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74251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7840" y="373487"/>
            <a:ext cx="3332486" cy="604260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56121" y="1145610"/>
            <a:ext cx="8462076" cy="2070287"/>
          </a:xfrm>
        </p:spPr>
        <p:txBody>
          <a:bodyPr>
            <a:normAutofit fontScale="90000"/>
          </a:bodyPr>
          <a:lstStyle/>
          <a:p>
            <a:pPr algn="r"/>
            <a:r>
              <a:rPr lang="en-US" dirty="0" smtClean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  <a:t/>
            </a:r>
            <a:br>
              <a:rPr lang="en-US" dirty="0" smtClean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</a:b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  <a:t/>
            </a:r>
            <a:br>
              <a:rPr lang="en-US" dirty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</a:br>
            <a:r>
              <a:rPr lang="en-US" dirty="0" smtClean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  <a:t/>
            </a:r>
            <a:br>
              <a:rPr lang="en-US" dirty="0" smtClean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</a:b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  <a:t/>
            </a:r>
            <a:br>
              <a:rPr lang="en-US" dirty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</a:br>
            <a:r>
              <a:rPr lang="en-US" dirty="0" smtClean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  <a:t/>
            </a:r>
            <a:br>
              <a:rPr lang="en-US" dirty="0" smtClean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</a:b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  <a:t/>
            </a:r>
            <a:br>
              <a:rPr lang="en-US" dirty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</a:br>
            <a:r>
              <a:rPr lang="en-US" dirty="0" smtClean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  <a:t/>
            </a:r>
            <a:br>
              <a:rPr lang="en-US" dirty="0" smtClean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</a:b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  <a:t/>
            </a:r>
            <a:br>
              <a:rPr lang="en-US" dirty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</a:br>
            <a:r>
              <a:rPr lang="en-US" dirty="0" smtClean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  <a:t/>
            </a:r>
            <a:br>
              <a:rPr lang="en-US" dirty="0" smtClean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</a:br>
            <a:r>
              <a:rPr lang="en-US" dirty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  <a:t/>
            </a:r>
            <a:br>
              <a:rPr lang="en-US" dirty="0">
                <a:solidFill>
                  <a:schemeClr val="bg2">
                    <a:lumMod val="75000"/>
                  </a:schemeClr>
                </a:solidFill>
                <a:latin typeface="Museo Sans Cyrl 900" pitchFamily="50" charset="-52"/>
              </a:rPr>
            </a:br>
            <a:r>
              <a:rPr lang="ru-RU" sz="5300" dirty="0" smtClean="0">
                <a:solidFill>
                  <a:srgbClr val="FF0000"/>
                </a:solidFill>
                <a:latin typeface="Museo Sans Cyrl 700" pitchFamily="50" charset="-52"/>
              </a:rPr>
              <a:t>«</a:t>
            </a:r>
            <a:r>
              <a:rPr lang="ru-RU" sz="5300" dirty="0">
                <a:solidFill>
                  <a:srgbClr val="FF0000"/>
                </a:solidFill>
                <a:latin typeface="Museo Sans Cyrl 700" pitchFamily="50" charset="-52"/>
              </a:rPr>
              <a:t>Современный музей в контексте национального </a:t>
            </a:r>
            <a:r>
              <a:rPr lang="ru-RU" sz="5300" dirty="0" smtClean="0">
                <a:solidFill>
                  <a:srgbClr val="FF0000"/>
                </a:solidFill>
                <a:latin typeface="Museo Sans Cyrl 700" pitchFamily="50" charset="-52"/>
              </a:rPr>
              <a:t>проекта </a:t>
            </a:r>
            <a:r>
              <a:rPr lang="ru-RU" sz="5300" dirty="0">
                <a:solidFill>
                  <a:srgbClr val="FF0000"/>
                </a:solidFill>
                <a:latin typeface="Museo Sans Cyrl 700" pitchFamily="50" charset="-52"/>
              </a:rPr>
              <a:t>«Культура».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92096" y="4394593"/>
            <a:ext cx="8017613" cy="1161549"/>
          </a:xfrm>
        </p:spPr>
        <p:txBody>
          <a:bodyPr>
            <a:noAutofit/>
          </a:bodyPr>
          <a:lstStyle/>
          <a:p>
            <a:pPr algn="r"/>
            <a:r>
              <a:rPr lang="ru-RU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useo Sans Cyrl 500" pitchFamily="50" charset="-52"/>
              </a:rPr>
              <a:t>С.В. </a:t>
            </a:r>
            <a:r>
              <a:rPr lang="ru-RU" sz="360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Museo Sans Cyrl 500" pitchFamily="50" charset="-52"/>
              </a:rPr>
              <a:t>Перехожев</a:t>
            </a:r>
            <a:endParaRPr lang="ru-RU" sz="3600" dirty="0" smtClean="0">
              <a:solidFill>
                <a:schemeClr val="tx1">
                  <a:lumMod val="65000"/>
                  <a:lumOff val="35000"/>
                </a:schemeClr>
              </a:solidFill>
              <a:latin typeface="Museo Sans Cyrl 500" pitchFamily="50" charset="-52"/>
            </a:endParaRPr>
          </a:p>
          <a:p>
            <a:pPr algn="r"/>
            <a:r>
              <a:rPr lang="ru-RU" sz="3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useo Sans Cyrl 500" pitchFamily="50" charset="-52"/>
              </a:rPr>
              <a:t>Директор ОГАУК Томский краеведческий музей</a:t>
            </a:r>
            <a:endParaRPr lang="ru-RU" sz="3600" dirty="0">
              <a:solidFill>
                <a:schemeClr val="tx1">
                  <a:lumMod val="65000"/>
                  <a:lumOff val="35000"/>
                </a:schemeClr>
              </a:solidFill>
              <a:latin typeface="Museo Sans Cyrl 500" pitchFamily="50" charset="-52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6928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6650" y="720072"/>
            <a:ext cx="10299915" cy="4351338"/>
          </a:xfrm>
        </p:spPr>
        <p:txBody>
          <a:bodyPr>
            <a:noAutofit/>
          </a:bodyPr>
          <a:lstStyle/>
          <a:p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  <a:latin typeface="Museo Sans Cyrl 700" pitchFamily="50" charset="-52"/>
              </a:rPr>
              <a:t>В </a:t>
            </a:r>
            <a:r>
              <a:rPr lang="ru-RU" sz="1800" dirty="0">
                <a:solidFill>
                  <a:schemeClr val="accent2">
                    <a:lumMod val="75000"/>
                  </a:schemeClr>
                </a:solidFill>
                <a:latin typeface="Museo Sans Cyrl 700" pitchFamily="50" charset="-52"/>
              </a:rPr>
              <a:t>рамках Второго отраслевого совещания работников культуры Томской области состоялась экспертно-аналитическая сессия. Ее итоговые характеристики: </a:t>
            </a:r>
          </a:p>
          <a:p>
            <a:r>
              <a:rPr lang="ru-RU" sz="17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Число участников - около 50 чел (оценочно)</a:t>
            </a:r>
            <a:br>
              <a:rPr lang="ru-RU" sz="17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</a:br>
            <a:r>
              <a:rPr lang="ru-RU" sz="17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География - Томск, Москва, Тегульдет, </a:t>
            </a:r>
            <a:r>
              <a:rPr lang="ru-RU" sz="17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Парабель</a:t>
            </a:r>
            <a:r>
              <a:rPr lang="ru-RU" sz="17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, Северск</a:t>
            </a:r>
            <a:br>
              <a:rPr lang="ru-RU" sz="17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</a:br>
            <a:r>
              <a:rPr lang="ru-RU" sz="17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Типология участия - музеи государственные, муниципальные, ведомственные (университетские), представители органов власти (Департамент по культуре и туризму, аппарат Законодательной Думы Томской области), представители </a:t>
            </a:r>
            <a:r>
              <a:rPr lang="ru-RU" sz="17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СМИ</a:t>
            </a:r>
            <a:endParaRPr lang="en-US" sz="1700" dirty="0" smtClean="0">
              <a:solidFill>
                <a:schemeClr val="tx2">
                  <a:lumMod val="60000"/>
                  <a:lumOff val="40000"/>
                </a:schemeClr>
              </a:solidFill>
              <a:latin typeface="Museo Sans Cyrl 700" pitchFamily="50" charset="-52"/>
            </a:endParaRPr>
          </a:p>
          <a:p>
            <a:pPr marL="0" indent="0">
              <a:buNone/>
            </a:pPr>
            <a:r>
              <a:rPr lang="ru-RU" sz="1700" dirty="0">
                <a:solidFill>
                  <a:schemeClr val="accent1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/>
            </a:r>
            <a:br>
              <a:rPr lang="ru-RU" sz="1700" dirty="0">
                <a:solidFill>
                  <a:schemeClr val="accent1">
                    <a:lumMod val="60000"/>
                    <a:lumOff val="40000"/>
                  </a:schemeClr>
                </a:solidFill>
                <a:latin typeface="Museo Sans Cyrl 700" pitchFamily="50" charset="-52"/>
              </a:rPr>
            </a:br>
            <a:r>
              <a:rPr lang="en-US" sz="1700" dirty="0" smtClean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  <a:t>    </a:t>
            </a:r>
            <a:r>
              <a:rPr lang="ru-RU" sz="1700" dirty="0" smtClean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  <a:t>Вопросы</a:t>
            </a:r>
            <a:r>
              <a:rPr lang="ru-RU" sz="1700" dirty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  <a:t>:</a:t>
            </a:r>
            <a:br>
              <a:rPr lang="ru-RU" sz="1700" dirty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</a:b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  <a:t>- 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  <a:t>тренды нормативно-правового регулирования и проблемы музеев Томской области в связи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  <a:t>с ними</a:t>
            </a:r>
            <a:r>
              <a:rPr lang="ru-RU" sz="1700" dirty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  <a:t/>
            </a:r>
            <a:br>
              <a:rPr lang="ru-RU" sz="1700" dirty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</a:br>
            <a:r>
              <a:rPr lang="ru-RU" sz="1700" dirty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  <a:t>- актуальные подходы и технологии к продвижению музеев в интернет-среде (социальные сети)</a:t>
            </a:r>
            <a:br>
              <a:rPr lang="ru-RU" sz="1700" dirty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</a:br>
            <a:r>
              <a:rPr lang="ru-RU" sz="1700" dirty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  <a:t>- потенциал и перспективы регионального методического центра для музеев Томской области</a:t>
            </a:r>
            <a:br>
              <a:rPr lang="ru-RU" sz="1700" dirty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</a:br>
            <a:r>
              <a:rPr lang="ru-RU" sz="1700" dirty="0">
                <a:solidFill>
                  <a:schemeClr val="accent1">
                    <a:lumMod val="75000"/>
                  </a:schemeClr>
                </a:solidFill>
                <a:latin typeface="Museo Sans Cyrl 700" pitchFamily="50" charset="-52"/>
              </a:rPr>
              <a:t>- актуальные проблемы муниципальных и ведомственных музеев региона и пути их решения.</a:t>
            </a:r>
          </a:p>
          <a:p>
            <a:r>
              <a:rPr lang="ru-RU" sz="1700" dirty="0">
                <a:solidFill>
                  <a:schemeClr val="accent6"/>
                </a:solidFill>
                <a:latin typeface="Museo Sans Cyrl 700" pitchFamily="50" charset="-52"/>
              </a:rPr>
              <a:t>Сессия обратила внимание на следующие значимые обстоятельства: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53172" y="333213"/>
            <a:ext cx="84655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«Современный музей в контексте национального проекта «Культура» .</a:t>
            </a:r>
          </a:p>
        </p:txBody>
      </p:sp>
    </p:spTree>
    <p:extLst>
      <p:ext uri="{BB962C8B-B14F-4D97-AF65-F5344CB8AC3E}">
        <p14:creationId xmlns="" xmlns:p14="http://schemas.microsoft.com/office/powerpoint/2010/main" val="3282986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Вхождение музеев в процессы реализации национального проекта «Культура» определяет существенные характеристики среды развития музейных учреждений. Особо важными из них являются следующие:</a:t>
            </a:r>
            <a:endParaRPr lang="ru-RU" sz="2000" dirty="0">
              <a:solidFill>
                <a:schemeClr val="tx2">
                  <a:lumMod val="60000"/>
                  <a:lumOff val="40000"/>
                </a:schemeClr>
              </a:solidFill>
              <a:latin typeface="Museo Sans Cyrl 700" pitchFamily="50" charset="-52"/>
              <a:ea typeface="+mj-ea"/>
              <a:cs typeface="+mj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43924" y="782665"/>
            <a:ext cx="84078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«Современный музей в контексте национального проекта «Культура» .</a:t>
            </a:r>
          </a:p>
        </p:txBody>
      </p:sp>
    </p:spTree>
    <p:extLst>
      <p:ext uri="{BB962C8B-B14F-4D97-AF65-F5344CB8AC3E}">
        <p14:creationId xmlns="" xmlns:p14="http://schemas.microsoft.com/office/powerpoint/2010/main" val="3101651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60156" y="1797803"/>
            <a:ext cx="10493644" cy="2789695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Государство будет поддерживать культуру в целом и, в частности, музейную деятельность. Ресурсные и финансовые объёмы этой поддержки будут весьма велики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36169" y="612906"/>
            <a:ext cx="107170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«Современный музей в контексте национального проекта «Культура»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84251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0193" y="1825625"/>
            <a:ext cx="10515600" cy="3245785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Эта поддержка не будет иметь автоматического и всеобъемлющего характера. Её будут получать не все субъекты культурной деятельности, а только те из них, кто сумеет сориентироваться в новом культурно-политическом поле правильным образом.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74915" y="816948"/>
            <a:ext cx="89735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«Современный музей в контексте национального проекта «Культура» .</a:t>
            </a:r>
          </a:p>
        </p:txBody>
      </p:sp>
    </p:spTree>
    <p:extLst>
      <p:ext uri="{BB962C8B-B14F-4D97-AF65-F5344CB8AC3E}">
        <p14:creationId xmlns="" xmlns:p14="http://schemas.microsoft.com/office/powerpoint/2010/main" val="4690918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37647" y="1825625"/>
            <a:ext cx="10416152" cy="4351338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Государство будет поддерживать не учреждения по факту их существования, а актуальные направления их деятельности и соответствующие им процессы, программы и проекты. Частные (негосударственные) доноры и инвесторы культуры быстрее или медленнее развернут свои принципы поддержки культуры по государственному курсу.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8806375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Источники финансирования учреждений будут без излишней спешки, но жёстко и последовательно диверсифицироваться. Настанет момент, когда на серьёзную господдержку смогут рассчитывать только те институции, которые доказывают свою  финансовую состоятельность.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794245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  <a:endParaRPr lang="ru-RU" sz="1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8902" y="1825625"/>
            <a:ext cx="10454898" cy="4351338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Это принципиальные подходы, на уровне оперативных правил они пока полностью не развёрнуты, но за этим дело не станет. Музеи должны быть готовы воспринять эти принципы и любые правила, создаваемые под них. Без этого на данный поезд не успеть. Успех вхождения в национальный проект на данном этапе определит возможности и перспективы каждого музея на последующих этапах его истории. </a:t>
            </a:r>
            <a:endParaRPr lang="ru-RU" sz="2000" dirty="0">
              <a:solidFill>
                <a:schemeClr val="tx2">
                  <a:lumMod val="60000"/>
                  <a:lumOff val="40000"/>
                </a:schemeClr>
              </a:solidFill>
              <a:latin typeface="Museo Sans Cyrl 700" pitchFamily="50" charset="-52"/>
              <a:ea typeface="+mj-ea"/>
              <a:cs typeface="+mj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513495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  <a:endParaRPr lang="ru-RU" sz="1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В связи с этим особо важным сегодня для музеев является осмысление механизмов реализации их базовых показателей – роста посещаемости и повышения активности использования электронных ресурсов. В связи с этим важно отметить следующее: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27737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1375" y="1469164"/>
            <a:ext cx="10515600" cy="4351338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Подходя строго формально, задача выглядит вполне подъёмной. Об этом свидетельствуют итоги завершившейся дорожной карты 2012 года. Так в Томском областном краеведческом музее показатель посещаемости вырос в периоде 2012 – 2018 г. в 2,67 раза. В этом контексте 15 % за шесть лет выглядят довольно скромно. В плане развития электронных ресурсов (как публичных, так и профессиональных у музеев есть большие заделы, соответственно и большие перспективы). С одной стороны, увеличение количества посещений - это свидетельство большей востребованности и эффективности работы. С другой стороны, стоит обратить внимание на следующие моменты: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06382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9098" y="1558952"/>
            <a:ext cx="10356827" cy="3602529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Увеличение показателя обращаемости к электронным ресурсам в пять раз потребует систематической работы по формированию и обновлению электронных ресурсов музеев, как публичных (предназначенных для широких аудиторий), так и профессиональных (базы данных и электронные сервисы для коллег). В связи с этим будут важны следующие направления деятельности 1) изучение и осмысление практики востребованных музейных интернет –ресурсов (здесь определённый интерес может представлять проект </a:t>
            </a:r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ТОКМ СВИН) и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2) </a:t>
            </a:r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организация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массовой оцифровки музейных фондов.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832408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Рост посещаемости актуализирует вопросы сохранности и безопасности музейных предметов в публичном обороте. Их обеспечение потребует совершенствования инфраструктуры безопасности и соответствующих вложений.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945635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Существует проблема обеспечения корректного расчёта данного показателя. Необходима единая обоснованная и утверждённая Минкультуры методика данного расчёта. Её явно не хватало в период действия дорожной карты  </a:t>
            </a:r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в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2012-2018 гг</a:t>
            </a:r>
            <a:r>
              <a:rPr lang="ru-RU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. 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013458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Не 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менее важна проблема ценности роста. Должны ли количественные показатели музеев (учреждений культуры) постоянно расти ради самого роста? </a:t>
            </a:r>
            <a:r>
              <a:rPr lang="ru-RU" sz="20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М.б</a:t>
            </a:r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. имеет смысл зафиксировать некие фактические (разумные / нормативные) их значения и ввести дополнительные качественные параметры мониторинга деятельности учреждений?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427855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 smtClean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  <a:endParaRPr lang="ru-RU" sz="18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8352" y="1690688"/>
            <a:ext cx="10515600" cy="4351338"/>
          </a:xfrm>
        </p:spPr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Следует обратить внимание на проблему  определения структуры заявленного роста. Важно понимать, о какой посещаемости идет речь - на стационарных площадках музеев или и во вне? Если вовне, то можно вкладывать ресурсы в мобильное выставочное оборудование и проекты музеев в местах большой проходимости людей (ТРЦ, вокзалы, аэропорты). Если на своих площадях, то люди, очевидно, пойдут на что то новое - отсюда: а) будет необходима поддержка обменных / гастрольных выставок на федеральном и региональном уровнях, б) поощрение совместных проектов музеев с другими культурными институциями и проектов с внешними кураторами (значимыми в российском и мировом масштабе фигурами) (последнее, будет нести и мощную методическую функцию). </a:t>
            </a:r>
          </a:p>
        </p:txBody>
      </p:sp>
    </p:spTree>
    <p:extLst>
      <p:ext uri="{BB962C8B-B14F-4D97-AF65-F5344CB8AC3E}">
        <p14:creationId xmlns="" xmlns:p14="http://schemas.microsoft.com/office/powerpoint/2010/main" val="28518153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Наконец, традиционно актуальной будет проблема ресурсов для роста. Любой рост показателей должен сопровождаться дополнительным целевым финансированием, либо государство в лице МК РФ должно продекларировать, что существующее качество работы (производительность труда) не соответствует ожиданиям / нормативам, что актуализирует задачу поиска внутренних резервов для роста показателей.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bg2">
                    <a:lumMod val="75000"/>
                  </a:schemeClr>
                </a:solidFill>
                <a:latin typeface="+mj-lt"/>
                <a:ea typeface="+mj-ea"/>
                <a:cs typeface="+mj-cs"/>
              </a:rPr>
              <a:t>. </a:t>
            </a:r>
            <a:endParaRPr lang="ru-RU" sz="2000" dirty="0">
              <a:solidFill>
                <a:schemeClr val="bg2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305848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dirty="0">
                <a:solidFill>
                  <a:srgbClr val="FF0000"/>
                </a:solidFill>
                <a:latin typeface="+mn-lt"/>
              </a:rPr>
              <a:t>«Современный музей в контексте национального проекта «Культура» 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83956" y="1359120"/>
            <a:ext cx="11023243" cy="3712290"/>
          </a:xfrm>
        </p:spPr>
        <p:txBody>
          <a:bodyPr>
            <a:noAutofit/>
          </a:bodyPr>
          <a:lstStyle/>
          <a:p>
            <a:r>
              <a:rPr lang="ru-RU" sz="18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Мы находимся в начале движения в русле национального проекта. Сегодня мы имеет возможность разработать механизмы его реализации в регионе, принимая во внимание данные проблемы и с учётом опыта создания механизмов дорожной карты 2012-2018 </a:t>
            </a:r>
            <a:r>
              <a:rPr lang="ru-RU" sz="18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гг</a:t>
            </a:r>
            <a:r>
              <a:rPr lang="ru-RU" sz="18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 и её реализации. Также важно наладить устойчивую коммуникацию между субъектами музейной деятельности региона, обеспечивающую обмен информацией, опытом и компетенциями по направлениям музейной деятельности, актуальным для вхождения в национальный проект. Первыми шагами по выстраиванию такой коммуникации могут стать 1) возрождение профессионального форума музеев Томской области в режиме </a:t>
            </a:r>
            <a:r>
              <a:rPr lang="ru-RU" sz="18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биеналле</a:t>
            </a:r>
            <a:r>
              <a:rPr lang="ru-RU" sz="18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 или </a:t>
            </a:r>
            <a:r>
              <a:rPr lang="ru-RU" sz="18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триеналле</a:t>
            </a:r>
            <a:r>
              <a:rPr lang="ru-RU" sz="18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, с учётом опыта проведения таких форумов в 2007-2011 </a:t>
            </a:r>
            <a:r>
              <a:rPr lang="ru-RU" sz="18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гг</a:t>
            </a:r>
            <a:r>
              <a:rPr lang="ru-RU" sz="1800" dirty="0">
                <a:solidFill>
                  <a:schemeClr val="tx2">
                    <a:lumMod val="60000"/>
                    <a:lumOff val="40000"/>
                  </a:schemeClr>
                </a:solidFill>
                <a:latin typeface="Museo Sans Cyrl 700" pitchFamily="50" charset="-52"/>
              </a:rPr>
              <a:t>, но на новом уровне 2) организация программы обучающих семинаров для сотрудников малых музеев Томской области по кустовому принципу (на территориях ТО), - такую практику пытается организовать ТОКМ, её необходимо систематизировать.   Другим важным шагом станет формирование и продвижение комплексного методического сервиса для поддержки музеев в их адаптации к актуальным вызовам нормативно-правовой и деловой среды на базе ТОКМ, как регионального методического центра.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669858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94489" y="2825266"/>
            <a:ext cx="7121471" cy="93307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rgbClr val="FF0000"/>
                </a:solidFill>
                <a:latin typeface="Museo Sans Cyrl 900" pitchFamily="50" charset="-52"/>
                <a:ea typeface="+mj-ea"/>
                <a:cs typeface="+mj-cs"/>
              </a:rPr>
              <a:t>Благодарю </a:t>
            </a:r>
            <a:r>
              <a:rPr lang="ru-RU" sz="3200" dirty="0">
                <a:solidFill>
                  <a:srgbClr val="FF0000"/>
                </a:solidFill>
                <a:latin typeface="Museo Sans Cyrl 900" pitchFamily="50" charset="-52"/>
                <a:ea typeface="+mj-ea"/>
                <a:cs typeface="+mj-cs"/>
              </a:rPr>
              <a:t>за </a:t>
            </a:r>
            <a:r>
              <a:rPr lang="ru-RU" sz="3200" dirty="0" smtClean="0">
                <a:solidFill>
                  <a:srgbClr val="FF0000"/>
                </a:solidFill>
                <a:latin typeface="Museo Sans Cyrl 900" pitchFamily="50" charset="-52"/>
                <a:ea typeface="+mj-ea"/>
                <a:cs typeface="+mj-cs"/>
              </a:rPr>
              <a:t>внимание! </a:t>
            </a:r>
            <a:endParaRPr lang="ru-RU" sz="3200" dirty="0">
              <a:solidFill>
                <a:srgbClr val="FF0000"/>
              </a:solidFill>
              <a:latin typeface="Museo Sans Cyrl 900" pitchFamily="50" charset="-52"/>
              <a:ea typeface="+mj-ea"/>
              <a:cs typeface="+mj-cs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71410"/>
            <a:ext cx="2472744" cy="1786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0282752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1090</Words>
  <Application>Microsoft Office PowerPoint</Application>
  <PresentationFormat>Произвольный</PresentationFormat>
  <Paragraphs>40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         «Современный музей в контексте национального проекта «Культура».</vt:lpstr>
      <vt:lpstr>Слайд 2</vt:lpstr>
      <vt:lpstr>Слайд 3</vt:lpstr>
      <vt:lpstr>Слайд 4</vt:lpstr>
      <vt:lpstr>Слайд 5</vt:lpstr>
      <vt:lpstr>«Современный музей в контексте национального проекта «Культура» .</vt:lpstr>
      <vt:lpstr>«Современный музей в контексте национального проекта «Культура» .</vt:lpstr>
      <vt:lpstr>«Современный музей в контексте национального проекта «Культура» .</vt:lpstr>
      <vt:lpstr>«Современный музей в контексте национального проекта «Культура» .</vt:lpstr>
      <vt:lpstr>«Современный музей в контексте национального проекта «Культура» .</vt:lpstr>
      <vt:lpstr>«Современный музей в контексте национального проекта «Культура» .</vt:lpstr>
      <vt:lpstr>«Современный музей в контексте национального проекта «Культура» .</vt:lpstr>
      <vt:lpstr>«Современный музей в контексте национального проекта «Культура» .</vt:lpstr>
      <vt:lpstr>«Современный музей в контексте национального проекта «Культура» .</vt:lpstr>
      <vt:lpstr>«Современный музей в контексте национального проекта «Культура» .</vt:lpstr>
      <vt:lpstr>«Современный музей в контексте национального проекта «Культура» .</vt:lpstr>
      <vt:lpstr>«Современный музей в контексте национального проекта «Культура» .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«Современный музей в контексте национального проекта «Культура».</dc:title>
  <dc:creator>Сергей Юрьевич Раков</dc:creator>
  <cp:lastModifiedBy>shem</cp:lastModifiedBy>
  <cp:revision>16</cp:revision>
  <dcterms:created xsi:type="dcterms:W3CDTF">2019-03-26T09:49:32Z</dcterms:created>
  <dcterms:modified xsi:type="dcterms:W3CDTF">2019-03-27T03:20:24Z</dcterms:modified>
</cp:coreProperties>
</file>