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4"/>
  </p:notesMasterIdLst>
  <p:sldIdLst>
    <p:sldId id="256" r:id="rId2"/>
    <p:sldId id="268" r:id="rId3"/>
    <p:sldId id="269" r:id="rId4"/>
    <p:sldId id="272" r:id="rId5"/>
    <p:sldId id="257" r:id="rId6"/>
    <p:sldId id="258" r:id="rId7"/>
    <p:sldId id="259" r:id="rId8"/>
    <p:sldId id="263" r:id="rId9"/>
    <p:sldId id="260" r:id="rId10"/>
    <p:sldId id="261" r:id="rId11"/>
    <p:sldId id="262" r:id="rId12"/>
    <p:sldId id="264" r:id="rId13"/>
    <p:sldId id="265" r:id="rId14"/>
    <p:sldId id="266" r:id="rId15"/>
    <p:sldId id="267" r:id="rId16"/>
    <p:sldId id="270" r:id="rId17"/>
    <p:sldId id="271" r:id="rId18"/>
    <p:sldId id="275" r:id="rId19"/>
    <p:sldId id="277" r:id="rId20"/>
    <p:sldId id="276" r:id="rId21"/>
    <p:sldId id="274" r:id="rId22"/>
    <p:sldId id="27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22607E-D7AD-4DF6-8A40-F1F85FFA547C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2FF2A2-7F94-4139-8B19-306FB410D54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2FF2A2-7F94-4139-8B19-306FB410D54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2FF2A2-7F94-4139-8B19-306FB410D54C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867C5F9-A844-43A3-9988-7E8E6988B353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A09BEC5-B21D-4427-A443-8938CC2720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642918"/>
            <a:ext cx="7929618" cy="2500330"/>
          </a:xfrm>
        </p:spPr>
        <p:txBody>
          <a:bodyPr>
            <a:noAutofit/>
          </a:bodyPr>
          <a:lstStyle/>
          <a:p>
            <a:r>
              <a:rPr lang="ru-RU" sz="4800" dirty="0">
                <a:latin typeface="Arial" pitchFamily="34" charset="0"/>
                <a:cs typeface="Arial" pitchFamily="34" charset="0"/>
              </a:rPr>
              <a:t>Основные возможности использования виртуальных социальных сетей как 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>инструмента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PR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4800" dirty="0">
                <a:latin typeface="Arial" pitchFamily="34" charset="0"/>
                <a:cs typeface="Arial" pitchFamily="34" charset="0"/>
              </a:rPr>
              <a:t/>
            </a:r>
            <a:br>
              <a:rPr lang="ru-RU" sz="4800" dirty="0">
                <a:latin typeface="Arial" pitchFamily="34" charset="0"/>
                <a:cs typeface="Arial" pitchFamily="34" charset="0"/>
              </a:rPr>
            </a:br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1538" y="642918"/>
            <a:ext cx="7505696" cy="857256"/>
          </a:xfrm>
        </p:spPr>
        <p:txBody>
          <a:bodyPr/>
          <a:lstStyle/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5429265"/>
            <a:ext cx="5072098" cy="6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Специалист по связям с общественностью ОГАУК «Дом искусств», Мадина Терентьева 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57422" y="628652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2018 год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Arial" pitchFamily="34" charset="0"/>
                <a:cs typeface="Arial" pitchFamily="34" charset="0"/>
              </a:rPr>
              <a:t>Сайт «Дома искусств»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5"/>
            <a:ext cx="8229600" cy="490062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Официальный сайт, основной документ популяризации работы учреждения.</a:t>
            </a:r>
          </a:p>
          <a:p>
            <a:r>
              <a:rPr lang="ru-RU" dirty="0" smtClean="0"/>
              <a:t>Повышение лояльности потребителя услуг</a:t>
            </a:r>
          </a:p>
          <a:p>
            <a:endParaRPr lang="ru-RU" dirty="0"/>
          </a:p>
        </p:txBody>
      </p:sp>
      <p:pic>
        <p:nvPicPr>
          <p:cNvPr id="4" name="Рисунок 3" descr="2-XJ1ZsGvo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3071810"/>
            <a:ext cx="2436815" cy="3571515"/>
          </a:xfrm>
          <a:prstGeom prst="rect">
            <a:avLst/>
          </a:prstGeom>
        </p:spPr>
      </p:pic>
      <p:pic>
        <p:nvPicPr>
          <p:cNvPr id="5" name="Рисунок 4" descr="wRJS0vnhi0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000372"/>
            <a:ext cx="2214578" cy="371028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Arial" pitchFamily="34" charset="0"/>
                <a:cs typeface="Arial" pitchFamily="34" charset="0"/>
              </a:rPr>
              <a:t>Сайт – «лицо» учреждения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afswDkmPLK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500174"/>
            <a:ext cx="3074944" cy="5072074"/>
          </a:xfrm>
        </p:spPr>
      </p:pic>
      <p:pic>
        <p:nvPicPr>
          <p:cNvPr id="5" name="Рисунок 4" descr="Jsxp4jg_l-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500174"/>
            <a:ext cx="3111125" cy="5079388"/>
          </a:xfrm>
          <a:prstGeom prst="rect">
            <a:avLst/>
          </a:prstGeom>
        </p:spPr>
      </p:pic>
      <p:pic>
        <p:nvPicPr>
          <p:cNvPr id="6" name="Рисунок 5" descr="Pw0J07F_wq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1500174"/>
            <a:ext cx="3071802" cy="50966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СМИ. Новостная рассылка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/>
            <a:r>
              <a:rPr lang="ru-RU" dirty="0" smtClean="0"/>
              <a:t>Информационные городские порталы</a:t>
            </a:r>
          </a:p>
          <a:p>
            <a:pPr algn="ctr"/>
            <a:r>
              <a:rPr lang="ru-RU" dirty="0" smtClean="0"/>
              <a:t>Туристский центр </a:t>
            </a:r>
          </a:p>
          <a:p>
            <a:pPr algn="ctr"/>
            <a:r>
              <a:rPr lang="ru-RU" dirty="0" smtClean="0"/>
              <a:t>Радио</a:t>
            </a:r>
          </a:p>
          <a:p>
            <a:pPr algn="ctr"/>
            <a:r>
              <a:rPr lang="ru-RU" dirty="0" smtClean="0"/>
              <a:t>Телевидение</a:t>
            </a:r>
          </a:p>
          <a:p>
            <a:pPr algn="ctr"/>
            <a:r>
              <a:rPr lang="ru-RU" dirty="0" smtClean="0"/>
              <a:t>Газеты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500174"/>
          </a:xfrm>
        </p:spPr>
        <p:txBody>
          <a:bodyPr>
            <a:normAutofit fontScale="90000"/>
          </a:bodyPr>
          <a:lstStyle/>
          <a:p>
            <a:r>
              <a:rPr lang="ru-RU" sz="2400" b="0" dirty="0" smtClean="0"/>
              <a:t> Маркетинговые кампании в социальных сетях позволяют максимально близко контактировать с аудиторией, выявлять ее потребности, своевременно анонсировать о новых предложениях.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Аудитория социальной сети «</a:t>
            </a:r>
            <a:r>
              <a:rPr lang="ru-RU" dirty="0" err="1" smtClean="0"/>
              <a:t>Twitter</a:t>
            </a:r>
            <a:r>
              <a:rPr lang="ru-RU" dirty="0" smtClean="0"/>
              <a:t>» составляет более 200 млн. пользователей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Сеть «</a:t>
            </a:r>
            <a:r>
              <a:rPr lang="ru-RU" dirty="0" err="1" smtClean="0"/>
              <a:t>Вконтакте</a:t>
            </a:r>
            <a:r>
              <a:rPr lang="ru-RU" dirty="0" smtClean="0"/>
              <a:t>»  - это доступ к более 120 млн. пользователям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В сети «</a:t>
            </a:r>
            <a:r>
              <a:rPr lang="ru-RU" dirty="0" err="1" smtClean="0"/>
              <a:t>Facebook</a:t>
            </a:r>
            <a:r>
              <a:rPr lang="ru-RU" dirty="0" smtClean="0"/>
              <a:t>» зарегистрировано более 540 млн. человек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В «Одноклассниках» - более 45 млн. пользователей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«</a:t>
            </a:r>
            <a:r>
              <a:rPr lang="ru-RU" dirty="0" err="1" smtClean="0"/>
              <a:t>Вконтакте</a:t>
            </a:r>
            <a:r>
              <a:rPr lang="ru-RU" dirty="0" smtClean="0"/>
              <a:t>» больше всех охватывает  </a:t>
            </a:r>
            <a:r>
              <a:rPr lang="ru-RU" dirty="0" err="1" smtClean="0"/>
              <a:t>русско</a:t>
            </a:r>
            <a:r>
              <a:rPr lang="ru-RU" dirty="0" smtClean="0"/>
              <a:t> - и </a:t>
            </a:r>
            <a:r>
              <a:rPr lang="ru-RU" dirty="0" err="1" smtClean="0"/>
              <a:t>украиноязычное</a:t>
            </a:r>
            <a:r>
              <a:rPr lang="ru-RU" dirty="0" smtClean="0"/>
              <a:t> население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Самая платежеспособная аудитория находится в «</a:t>
            </a:r>
            <a:r>
              <a:rPr lang="ru-RU" dirty="0" err="1" smtClean="0"/>
              <a:t>Facebook</a:t>
            </a:r>
            <a:r>
              <a:rPr lang="ru-RU" dirty="0" smtClean="0"/>
              <a:t>»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•    Для того чтобы достигнуть отметки в 50 млн. пользователей, радио понадобилось долгих 38 лет, телевидению – 13, а Интернету всего 4 года.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5448"/>
            <a:ext cx="9144000" cy="1252728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ial" pitchFamily="34" charset="0"/>
                <a:cs typeface="Arial" pitchFamily="34" charset="0"/>
              </a:rPr>
              <a:t>PR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в социальных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сетях – эффективная работа 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Социальные сети – это место, где люди не только общаются, но и ищут информацию. Как правило, она поступает к ним от друзей, и, как показывают исследования, именно благодаря этому лояльность пользователей становится очень высокой. </a:t>
            </a:r>
          </a:p>
          <a:p>
            <a:pPr>
              <a:buNone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Если быть точными, то 78% потребителей доверяют мнению своих друзей больше, нежели официальным источникам. 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55448"/>
            <a:ext cx="9001156" cy="1487602"/>
          </a:xfrm>
        </p:spPr>
        <p:txBody>
          <a:bodyPr>
            <a:noAutofit/>
          </a:bodyPr>
          <a:lstStyle/>
          <a:p>
            <a:pPr algn="ctr"/>
            <a:r>
              <a:rPr lang="en-US" sz="2800" b="0" dirty="0" err="1" smtClean="0">
                <a:latin typeface="Arial" pitchFamily="34" charset="0"/>
                <a:cs typeface="Arial" pitchFamily="34" charset="0"/>
              </a:rPr>
              <a:t>Instagram</a:t>
            </a:r>
            <a:r>
              <a:rPr lang="ru-RU" sz="2800" b="0" dirty="0" smtClean="0">
                <a:latin typeface="Arial" pitchFamily="34" charset="0"/>
                <a:cs typeface="Arial" pitchFamily="34" charset="0"/>
              </a:rPr>
              <a:t>- бесплатное приложение для обмена фотографиями и видеозаписями с элементами социальной сети</a:t>
            </a:r>
            <a:r>
              <a:rPr lang="en-US" sz="2800" b="0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2800" b="0" dirty="0" smtClean="0">
                <a:latin typeface="Arial" pitchFamily="34" charset="0"/>
                <a:cs typeface="Arial" pitchFamily="34" charset="0"/>
              </a:rPr>
            </a:b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6FF5TapH8s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247" y="1571612"/>
            <a:ext cx="3720697" cy="4768851"/>
          </a:xfrm>
        </p:spPr>
      </p:pic>
      <p:pic>
        <p:nvPicPr>
          <p:cNvPr id="5" name="Рисунок 4" descr="shuyF2SQu-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571612"/>
            <a:ext cx="2857520" cy="491616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Позволяет снимать фотографии и видео, применять к ним фильтры, а также распространять их через свой сервис и ряд других социальных сетей.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rMX6_Ugfvhk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04012" y="1473308"/>
            <a:ext cx="3825375" cy="5384691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latin typeface="Arial" pitchFamily="34" charset="0"/>
                <a:cs typeface="Arial" pitchFamily="34" charset="0"/>
              </a:rPr>
              <a:t>Яркие фотографии, отображающие деятельность вашего учреждения, красочные анонсы предстоящих событий = интерес подписчиков к публикациям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bhlwkEPVQ2w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472268"/>
            <a:ext cx="3071834" cy="4939633"/>
          </a:xfrm>
        </p:spPr>
      </p:pic>
      <p:pic>
        <p:nvPicPr>
          <p:cNvPr id="5" name="Рисунок 4" descr="zI7CDoBZxL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500174"/>
            <a:ext cx="2928957" cy="502481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43998" cy="1143008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Видео-публикации и анимации воспринимаются пользователями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инстаграма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успешнее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o9IgLhB4qK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14942" y="1428736"/>
            <a:ext cx="3164712" cy="5429264"/>
          </a:xfrm>
        </p:spPr>
      </p:pic>
      <p:pic>
        <p:nvPicPr>
          <p:cNvPr id="6" name="Рисунок 5" descr="HPf7WLVGur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512589"/>
            <a:ext cx="3357586" cy="534541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Исчезающие публикации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stories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– пользующаяся успехом функция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instagrama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p79Lq_i0-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2" y="1500174"/>
            <a:ext cx="2887868" cy="5143512"/>
          </a:xfrm>
          <a:prstGeom prst="rect">
            <a:avLst/>
          </a:prstGeom>
        </p:spPr>
      </p:pic>
      <p:pic>
        <p:nvPicPr>
          <p:cNvPr id="9" name="Содержимое 8" descr="JkWAo-QnDzk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85786" y="1500174"/>
            <a:ext cx="2928958" cy="5216697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vi-VN" sz="4400" b="0" dirty="0" smtClean="0">
                <a:latin typeface="Arial" pitchFamily="34" charset="0"/>
                <a:cs typeface="Arial" pitchFamily="34" charset="0"/>
              </a:rPr>
              <a:t>«ВКонта́кте» — российская социальная сеть</a:t>
            </a:r>
            <a:endParaRPr lang="ru-RU" sz="4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JCPyv4y4xXU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477116"/>
            <a:ext cx="3429024" cy="5238032"/>
          </a:xfrm>
        </p:spPr>
      </p:pic>
      <p:sp>
        <p:nvSpPr>
          <p:cNvPr id="5" name="Прямоугольник 4"/>
          <p:cNvSpPr/>
          <p:nvPr/>
        </p:nvSpPr>
        <p:spPr>
          <a:xfrm>
            <a:off x="4286248" y="214311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Создание группы учреждение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Активность подписчиков зависит от качества </a:t>
            </a:r>
            <a:r>
              <a:rPr lang="ru-RU" dirty="0" err="1" smtClean="0">
                <a:latin typeface="Arial" pitchFamily="34" charset="0"/>
                <a:cs typeface="Arial" pitchFamily="34" charset="0"/>
              </a:rPr>
              <a:t>контента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Загрузка фото, видео в альбомы группы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Возможность общаться со своей аудиторией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online </a:t>
            </a:r>
          </a:p>
          <a:p>
            <a:pPr>
              <a:buFontTx/>
              <a:buChar char="-"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FjRqZKh4e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643050"/>
            <a:ext cx="3191451" cy="4998031"/>
          </a:xfrm>
        </p:spPr>
      </p:pic>
      <p:sp>
        <p:nvSpPr>
          <p:cNvPr id="5" name="Прямоугольник 4"/>
          <p:cNvSpPr/>
          <p:nvPr/>
        </p:nvSpPr>
        <p:spPr>
          <a:xfrm>
            <a:off x="3714744" y="2500306"/>
            <a:ext cx="521497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Создание странички-события: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Выделяет из общей массы новостей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Новый приток подписчиков</a:t>
            </a:r>
          </a:p>
          <a:p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Уникальность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2400" dirty="0" err="1" smtClean="0">
                <a:latin typeface="Arial" pitchFamily="34" charset="0"/>
                <a:cs typeface="Arial" pitchFamily="34" charset="0"/>
              </a:rPr>
              <a:t>Вконтакте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» - социальный ресурс, который позволяет проинформировать и привлечь аудиторию к предстоящему событию.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0zyHLJ2YLW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714488"/>
            <a:ext cx="2857503" cy="4625975"/>
          </a:xfrm>
        </p:spPr>
      </p:pic>
      <p:pic>
        <p:nvPicPr>
          <p:cNvPr id="8" name="Рисунок 7" descr="H-lwlToTQ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1619232"/>
            <a:ext cx="3246448" cy="512597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«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Вконтакте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» теряет свою аудиторию, в то время как «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Instagram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» активно развивается 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Содержимое 5" descr="UF5tpskUsN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2214554"/>
            <a:ext cx="2570097" cy="4125909"/>
          </a:xfrm>
        </p:spPr>
      </p:pic>
      <p:pic>
        <p:nvPicPr>
          <p:cNvPr id="7" name="Рисунок 6" descr="pMNQyAicsG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5000" y="2214554"/>
            <a:ext cx="2576930" cy="4095784"/>
          </a:xfrm>
          <a:prstGeom prst="rect">
            <a:avLst/>
          </a:prstGeom>
        </p:spPr>
      </p:pic>
      <p:pic>
        <p:nvPicPr>
          <p:cNvPr id="8" name="Рисунок 7" descr="nwlyjTM5ot8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884" y="1571612"/>
            <a:ext cx="3016246" cy="51249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«</a:t>
            </a:r>
            <a:r>
              <a:rPr lang="ru-RU" dirty="0" err="1" smtClean="0"/>
              <a:t>Однокласники</a:t>
            </a:r>
            <a:r>
              <a:rPr lang="ru-RU" dirty="0" smtClean="0"/>
              <a:t>» - социальная сеть </a:t>
            </a:r>
            <a:endParaRPr lang="ru-RU" dirty="0"/>
          </a:p>
        </p:txBody>
      </p:sp>
      <p:pic>
        <p:nvPicPr>
          <p:cNvPr id="4" name="Содержимое 3" descr="ey09I5iWRD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2"/>
            <a:ext cx="3214710" cy="5009938"/>
          </a:xfrm>
        </p:spPr>
      </p:pic>
      <p:pic>
        <p:nvPicPr>
          <p:cNvPr id="5" name="Рисунок 4" descr="VmU17fRhbh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652220"/>
            <a:ext cx="3286148" cy="52057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Кто является посетителем </a:t>
            </a:r>
            <a:br>
              <a:rPr lang="ru-RU" dirty="0" smtClean="0"/>
            </a:br>
            <a:r>
              <a:rPr lang="ru-RU" dirty="0" smtClean="0"/>
              <a:t>«Дома искусств»?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Дети+родители</a:t>
            </a:r>
            <a:endParaRPr lang="ru-RU" dirty="0" smtClean="0"/>
          </a:p>
          <a:p>
            <a:r>
              <a:rPr lang="ru-RU" dirty="0" smtClean="0"/>
              <a:t>Студенты</a:t>
            </a:r>
          </a:p>
          <a:p>
            <a:r>
              <a:rPr lang="ru-RU" dirty="0" smtClean="0"/>
              <a:t>Работающие </a:t>
            </a:r>
          </a:p>
          <a:p>
            <a:r>
              <a:rPr lang="ru-RU" dirty="0" smtClean="0"/>
              <a:t>Пенсионеры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Для каждой из категорий мы нашли индивидуальный подход для подачи информации. </a:t>
            </a:r>
            <a:endParaRPr lang="ru-RU" dirty="0"/>
          </a:p>
        </p:txBody>
      </p:sp>
      <p:pic>
        <p:nvPicPr>
          <p:cNvPr id="5" name="Рисунок 4" descr="DSC_81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1571612"/>
            <a:ext cx="4071934" cy="271823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Arial" pitchFamily="34" charset="0"/>
                <a:cs typeface="Arial" pitchFamily="34" charset="0"/>
              </a:rPr>
              <a:t>В</a:t>
            </a:r>
            <a:r>
              <a:rPr lang="ru-RU" sz="4000" dirty="0" smtClean="0">
                <a:latin typeface="Arial" pitchFamily="34" charset="0"/>
                <a:cs typeface="Arial" pitchFamily="34" charset="0"/>
              </a:rPr>
              <a:t>ремя публикации новостей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Nh1OaS-IeZ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500174"/>
            <a:ext cx="3274866" cy="5087409"/>
          </a:xfrm>
        </p:spPr>
      </p:pic>
      <p:sp>
        <p:nvSpPr>
          <p:cNvPr id="5" name="Прямоугольник 4"/>
          <p:cNvSpPr/>
          <p:nvPr/>
        </p:nvSpPr>
        <p:spPr>
          <a:xfrm>
            <a:off x="4214810" y="1857364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Для каждой из категории граждан важно время публикации: </a:t>
            </a:r>
          </a:p>
          <a:p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Работающее население читает новостную ленту в обед, вечернее время.</a:t>
            </a:r>
          </a:p>
          <a:p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Пенсионеры пользуются соц. сетями преимущественно вечером.  </a:t>
            </a:r>
          </a:p>
          <a:p>
            <a:endParaRPr lang="ru-RU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Родители, которые находятся в декрете,  будут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online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 в течении всего дня. Вечером - пик посещаемости. </a:t>
            </a: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atin typeface="Arial" pitchFamily="34" charset="0"/>
                <a:cs typeface="Arial" pitchFamily="34" charset="0"/>
              </a:rPr>
              <a:t>Формирование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единого культурного пространства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региона в социальных сетях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Содержимое 3" descr="A0E7SrasyX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571612"/>
            <a:ext cx="3357586" cy="5084042"/>
          </a:xfrm>
        </p:spPr>
      </p:pic>
      <p:pic>
        <p:nvPicPr>
          <p:cNvPr id="5" name="Рисунок 4" descr="6QLb-Dms58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571612"/>
            <a:ext cx="3286148" cy="512127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0185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Удобно поддерживать связь с учреждениями культуры соседних регионов в социальных  сетях</a:t>
            </a:r>
            <a:endParaRPr lang="ru-RU" sz="3200" dirty="0"/>
          </a:p>
        </p:txBody>
      </p:sp>
      <p:pic>
        <p:nvPicPr>
          <p:cNvPr id="4" name="Содержимое 3" descr="ht1WjCu2EK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560332"/>
            <a:ext cx="3219472" cy="5083378"/>
          </a:xfrm>
        </p:spPr>
      </p:pic>
      <p:pic>
        <p:nvPicPr>
          <p:cNvPr id="5" name="Рисунок 4" descr="IcT5XFoRlY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8512" y="1571613"/>
            <a:ext cx="3292980" cy="528638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Эффективность работы </a:t>
            </a:r>
            <a:r>
              <a:rPr lang="en-US" dirty="0" smtClean="0"/>
              <a:t>PR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232391"/>
            <a:ext cx="8229600" cy="4268443"/>
          </a:xfrm>
        </p:spPr>
        <p:txBody>
          <a:bodyPr>
            <a:normAutofit/>
          </a:bodyPr>
          <a:lstStyle/>
          <a:p>
            <a:r>
              <a:rPr lang="ru-RU" dirty="0" smtClean="0"/>
              <a:t> Рост подписчиков в социальных сетях</a:t>
            </a:r>
          </a:p>
          <a:p>
            <a:r>
              <a:rPr lang="ru-RU" dirty="0" smtClean="0"/>
              <a:t>Увеличение количества  посетителей </a:t>
            </a:r>
          </a:p>
          <a:p>
            <a:r>
              <a:rPr lang="ru-RU" dirty="0" smtClean="0"/>
              <a:t>Положительные отзывы потребителей </a:t>
            </a:r>
          </a:p>
          <a:p>
            <a:r>
              <a:rPr lang="ru-RU" dirty="0" smtClean="0"/>
              <a:t>Лояльность потенциального посетителя </a:t>
            </a:r>
          </a:p>
          <a:p>
            <a:r>
              <a:rPr lang="ru-RU" dirty="0" smtClean="0"/>
              <a:t>Формирование позитивного образа учреждения </a:t>
            </a:r>
          </a:p>
          <a:p>
            <a:r>
              <a:rPr lang="ru-RU" dirty="0" smtClean="0"/>
              <a:t>Прямое общение с потребителем услуг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>«Связи с общественностью есть искусство формировать индивидуальность организации».</a:t>
            </a:r>
          </a:p>
          <a:p>
            <a:pPr algn="r">
              <a:buNone/>
            </a:pPr>
            <a:r>
              <a:rPr lang="ru-RU" sz="4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40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Роджер </a:t>
            </a:r>
            <a:r>
              <a:rPr lang="ru-RU" sz="2800" dirty="0" err="1" smtClean="0">
                <a:latin typeface="Arial" pitchFamily="34" charset="0"/>
                <a:cs typeface="Arial" pitchFamily="34" charset="0"/>
              </a:rPr>
              <a:t>Хейвуд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, американский специалист</a:t>
            </a:r>
            <a:br>
              <a:rPr lang="ru-RU" sz="2800" dirty="0" smtClean="0"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latin typeface="Arial" pitchFamily="34" charset="0"/>
                <a:cs typeface="Arial" pitchFamily="34" charset="0"/>
              </a:rPr>
              <a:t>по связям с общественностью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Arial" pitchFamily="34" charset="0"/>
                <a:cs typeface="Arial" pitchFamily="34" charset="0"/>
              </a:rPr>
              <a:t>В заключение:</a:t>
            </a:r>
            <a:endParaRPr lang="ru-RU" sz="4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293</TotalTime>
  <Words>413</Words>
  <Application>Microsoft Office PowerPoint</Application>
  <PresentationFormat>Экран (4:3)</PresentationFormat>
  <Paragraphs>78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Модульная</vt:lpstr>
      <vt:lpstr>Основные возможности использования виртуальных социальных сетей как инструмента PR.  </vt:lpstr>
      <vt:lpstr>Сайт «Дома искусств»</vt:lpstr>
      <vt:lpstr>Сайт – «лицо» учреждения</vt:lpstr>
      <vt:lpstr>СМИ. Новостная рассылка</vt:lpstr>
      <vt:lpstr> Маркетинговые кампании в социальных сетях позволяют максимально близко контактировать с аудиторией, выявлять ее потребности, своевременно анонсировать о новых предложениях.</vt:lpstr>
      <vt:lpstr>PR в социальных сетях – эффективная работа </vt:lpstr>
      <vt:lpstr>Instagram- бесплатное приложение для обмена фотографиями и видеозаписями с элементами социальной сети </vt:lpstr>
      <vt:lpstr>Позволяет снимать фотографии и видео, применять к ним фильтры, а также распространять их через свой сервис и ряд других социальных сетей.</vt:lpstr>
      <vt:lpstr>Яркие фотографии, отображающие деятельность вашего учреждения, красочные анонсы предстоящих событий = интерес подписчиков к публикациям </vt:lpstr>
      <vt:lpstr>Видео-публикации и анимации воспринимаются пользователями инстаграма успешнее </vt:lpstr>
      <vt:lpstr>Исчезающие публикации в stories – пользующаяся успехом функция instagrama</vt:lpstr>
      <vt:lpstr>«ВКонта́кте» — российская социальная сеть</vt:lpstr>
      <vt:lpstr>Слайд 13</vt:lpstr>
      <vt:lpstr>«Вконтакте» - социальный ресурс, который позволяет проинформировать и привлечь аудиторию к предстоящему событию. </vt:lpstr>
      <vt:lpstr>«Вконтакте» теряет свою аудиторию, в то время как «Instagram» активно развивается </vt:lpstr>
      <vt:lpstr>«Однокласники» - социальная сеть </vt:lpstr>
      <vt:lpstr>Кто является посетителем  «Дома искусств»?</vt:lpstr>
      <vt:lpstr>Время публикации новостей</vt:lpstr>
      <vt:lpstr>Формирование единого культурного пространства региона в социальных сетях</vt:lpstr>
      <vt:lpstr>Удобно поддерживать связь с учреждениями культуры соседних регионов в социальных  сетях</vt:lpstr>
      <vt:lpstr>Эффективность работы PR</vt:lpstr>
      <vt:lpstr>В заключение: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возможности использования виртуальных социальных сетей как инструмента PR.</dc:title>
  <dc:creator>Terentyeva.Madina</dc:creator>
  <cp:lastModifiedBy>Terentyeva.Madina</cp:lastModifiedBy>
  <cp:revision>43</cp:revision>
  <dcterms:created xsi:type="dcterms:W3CDTF">2018-05-19T05:05:56Z</dcterms:created>
  <dcterms:modified xsi:type="dcterms:W3CDTF">2018-05-22T11:06:13Z</dcterms:modified>
</cp:coreProperties>
</file>