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876" r:id="rId1"/>
  </p:sldMasterIdLst>
  <p:notesMasterIdLst>
    <p:notesMasterId r:id="rId26"/>
  </p:notesMasterIdLst>
  <p:sldIdLst>
    <p:sldId id="338" r:id="rId2"/>
    <p:sldId id="393" r:id="rId3"/>
    <p:sldId id="354" r:id="rId4"/>
    <p:sldId id="394" r:id="rId5"/>
    <p:sldId id="400" r:id="rId6"/>
    <p:sldId id="395" r:id="rId7"/>
    <p:sldId id="391" r:id="rId8"/>
    <p:sldId id="396" r:id="rId9"/>
    <p:sldId id="390" r:id="rId10"/>
    <p:sldId id="397" r:id="rId11"/>
    <p:sldId id="368" r:id="rId12"/>
    <p:sldId id="367" r:id="rId13"/>
    <p:sldId id="387" r:id="rId14"/>
    <p:sldId id="398" r:id="rId15"/>
    <p:sldId id="399" r:id="rId16"/>
    <p:sldId id="373" r:id="rId17"/>
    <p:sldId id="375" r:id="rId18"/>
    <p:sldId id="372" r:id="rId19"/>
    <p:sldId id="389" r:id="rId20"/>
    <p:sldId id="401" r:id="rId21"/>
    <p:sldId id="402" r:id="rId22"/>
    <p:sldId id="381" r:id="rId23"/>
    <p:sldId id="384" r:id="rId24"/>
    <p:sldId id="326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000000"/>
    <a:srgbClr val="6B3F05"/>
    <a:srgbClr val="B38127"/>
    <a:srgbClr val="6C3F12"/>
    <a:srgbClr val="814B15"/>
    <a:srgbClr val="FFCE9D"/>
    <a:srgbClr val="0000FF"/>
    <a:srgbClr val="F6FCFC"/>
    <a:srgbClr val="2F65D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30" autoAdjust="0"/>
    <p:restoredTop sz="88506" autoAdjust="0"/>
  </p:normalViewPr>
  <p:slideViewPr>
    <p:cSldViewPr>
      <p:cViewPr varScale="1">
        <p:scale>
          <a:sx n="65" d="100"/>
          <a:sy n="65" d="100"/>
        </p:scale>
        <p:origin x="-62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F1010C-34DB-4B4B-8D29-7C981432CA1D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74A05E-B05D-4918-94F8-5AB84456AF0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4A05E-B05D-4918-94F8-5AB84456AF0E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4A05E-B05D-4918-94F8-5AB84456AF0E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4A05E-B05D-4918-94F8-5AB84456AF0E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B7BC3-4A82-4B10-8A06-9A8F7474C0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F93D0-EF6D-4FDF-99F1-4080E46B41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C201A-D288-4BF7-B134-EC4B68019A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788E9-7CE7-4785-8CE1-6B6CA62B4E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9913C-1A2A-4113-AB01-7E77FCF758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3FD7A-A370-48F3-A0F5-8D76EFF4D4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8B5EC-6476-4075-84CA-62597E3A93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0F4EB-9D2F-45FF-9D14-5669E8E31D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761A7E-4609-498A-88B1-ADF38B342D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B48530-21FD-4F07-A598-039C511860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AF5B86-582A-4D98-8DAA-2D8B7FD755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41148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25AC6-7A7B-477D-98A5-8DBB930D13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8A310-2549-4616-9500-4A186C7166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61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61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1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1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02FAD9A1-5DFB-4897-9E0F-5A2034C268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  <p:sldLayoutId id="2147483889" r:id="rId13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user_2\Рабочий стол\1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3999" cy="6846887"/>
          </a:xfrm>
          <a:prstGeom prst="rect">
            <a:avLst/>
          </a:prstGeom>
          <a:noFill/>
        </p:spPr>
      </p:pic>
      <p:pic>
        <p:nvPicPr>
          <p:cNvPr id="5124" name="Picture 4" descr="C:\Documents and Settings\user_2\Рабочий стол\80 ле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0749"/>
            <a:ext cx="3347864" cy="7008749"/>
          </a:xfrm>
          <a:prstGeom prst="rect">
            <a:avLst/>
          </a:prstGeom>
          <a:noFill/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6233368"/>
            <a:ext cx="4826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275856" y="404664"/>
            <a:ext cx="58681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 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75856" y="764704"/>
            <a:ext cx="58681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990033"/>
                </a:solidFill>
              </a:rPr>
              <a:t>КУЛЬТУРНЫЕ  ПРАКТИКИ  </a:t>
            </a:r>
          </a:p>
          <a:p>
            <a:pPr algn="ctr"/>
            <a:r>
              <a:rPr lang="ru-RU" sz="3200" dirty="0">
                <a:solidFill>
                  <a:srgbClr val="990033"/>
                </a:solidFill>
              </a:rPr>
              <a:t>КАК   РЕСУРС ИДЕНТИФИКАЦИИ  </a:t>
            </a:r>
            <a:endParaRPr lang="ru-RU" sz="3200" dirty="0" smtClean="0">
              <a:solidFill>
                <a:srgbClr val="990033"/>
              </a:solidFill>
            </a:endParaRPr>
          </a:p>
          <a:p>
            <a:pPr algn="ctr"/>
            <a:r>
              <a:rPr lang="ru-RU" sz="3200" dirty="0" smtClean="0">
                <a:solidFill>
                  <a:srgbClr val="990033"/>
                </a:solidFill>
              </a:rPr>
              <a:t>И </a:t>
            </a:r>
            <a:r>
              <a:rPr lang="ru-RU" sz="3200" dirty="0">
                <a:solidFill>
                  <a:srgbClr val="990033"/>
                </a:solidFill>
              </a:rPr>
              <a:t>РАЗВИТИЯ ТЕРРИТОРИЙ  </a:t>
            </a:r>
          </a:p>
          <a:p>
            <a:pPr algn="ctr"/>
            <a:r>
              <a:rPr lang="ru-RU" sz="3200" dirty="0">
                <a:solidFill>
                  <a:srgbClr val="990033"/>
                </a:solidFill>
              </a:rPr>
              <a:t>КРАСНОЯРСКОГО КРАЯ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347864" y="3789040"/>
            <a:ext cx="57961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Романова Любовь Николаевна</a:t>
            </a:r>
            <a:br>
              <a:rPr lang="ru-RU" b="1" i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директор </a:t>
            </a:r>
          </a:p>
          <a:p>
            <a:pPr algn="ctr"/>
            <a:r>
              <a:rPr lang="ru-RU" sz="1600" i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Краевого государственного бюджетного учреждения культуры </a:t>
            </a:r>
          </a:p>
          <a:p>
            <a:pPr algn="ctr"/>
            <a:r>
              <a:rPr lang="ru-RU" sz="1600" i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«Государственный центр народного творчества Красноярского края» </a:t>
            </a:r>
            <a:endParaRPr lang="ru-RU" sz="16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045"/>
          </a:xfrm>
          <a:prstGeom prst="rect">
            <a:avLst/>
          </a:prstGeom>
          <a:noFill/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 sz="quarter"/>
          </p:nvPr>
        </p:nvSpPr>
        <p:spPr>
          <a:xfrm>
            <a:off x="4211960" y="260648"/>
            <a:ext cx="4680520" cy="6336704"/>
          </a:xfrm>
        </p:spPr>
        <p:txBody>
          <a:bodyPr/>
          <a:lstStyle/>
          <a:p>
            <a:r>
              <a:rPr lang="ru-RU" sz="32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>Стратегии развития культурной политики муниципального образования:</a:t>
            </a:r>
            <a:br>
              <a:rPr lang="ru-RU" sz="32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>местный и региональный уровни </a:t>
            </a:r>
            <a:endParaRPr lang="ru-RU" sz="3200" b="1" i="1" dirty="0">
              <a:solidFill>
                <a:srgbClr val="9900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\\Director\обменная\ЮШКОВА НАТАЛЬЯ\От Пироговой\КАРТА ВОЛШ ПОЛОТНО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2747" y="-74161"/>
            <a:ext cx="4087852" cy="6935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58080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045"/>
          </a:xfrm>
          <a:prstGeom prst="rect">
            <a:avLst/>
          </a:prstGeom>
          <a:noFill/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 sz="quarter"/>
          </p:nvPr>
        </p:nvSpPr>
        <p:spPr>
          <a:xfrm>
            <a:off x="251520" y="457200"/>
            <a:ext cx="8640960" cy="549208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Региональный </a:t>
            </a:r>
            <a:r>
              <a:rPr lang="ru-RU" sz="3200" b="1" dirty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бренд </a:t>
            </a:r>
            <a:r>
              <a:rPr lang="ru-RU" sz="3200" b="1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–</a:t>
            </a:r>
            <a:br>
              <a:rPr lang="ru-RU" sz="3200" b="1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</a:br>
            <a:r>
              <a:rPr lang="ru-RU" sz="3200" b="1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ru-RU" sz="3200" dirty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это инструмент маркетинга территорий, который ориентирован как на местное </a:t>
            </a:r>
            <a:r>
              <a:rPr lang="ru-RU" sz="3200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население </a:t>
            </a:r>
            <a:r>
              <a:rPr lang="ru-RU" sz="3200" dirty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с целью формирования у него чувства идентичности и </a:t>
            </a:r>
            <a:r>
              <a:rPr lang="ru-RU" sz="3200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лояльности, так </a:t>
            </a:r>
            <a:r>
              <a:rPr lang="ru-RU" sz="3200" dirty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и </a:t>
            </a:r>
            <a:r>
              <a:rPr lang="ru-RU" sz="3200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на внешних потребителей </a:t>
            </a:r>
            <a:r>
              <a:rPr lang="ru-RU" sz="3200" dirty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с целью привлечения людей, ресурсов и заказов, которые необходимы региону для его </a:t>
            </a:r>
            <a:r>
              <a:rPr lang="ru-RU" sz="3200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развития</a:t>
            </a:r>
            <a:r>
              <a:rPr lang="ru-RU" sz="1800" b="1" dirty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/>
            </a:r>
            <a:br>
              <a:rPr lang="ru-RU" sz="1800" b="1" dirty="0">
                <a:solidFill>
                  <a:srgbClr val="990033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</a:br>
            <a:endParaRPr lang="ru-RU" sz="3200" b="1" i="1" dirty="0">
              <a:solidFill>
                <a:srgbClr val="9900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045"/>
          </a:xfrm>
          <a:prstGeom prst="rect">
            <a:avLst/>
          </a:prstGeom>
          <a:noFill/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 sz="quarter"/>
          </p:nvPr>
        </p:nvSpPr>
        <p:spPr>
          <a:xfrm>
            <a:off x="251520" y="1196752"/>
            <a:ext cx="8640960" cy="3744416"/>
          </a:xfrm>
        </p:spPr>
        <p:txBody>
          <a:bodyPr/>
          <a:lstStyle/>
          <a:p>
            <a:r>
              <a:rPr lang="x-none" sz="28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>Цель Концепции </a:t>
            </a:r>
            <a:r>
              <a:rPr lang="x-none" sz="24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x-none" sz="23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>способствовать сохранению и развитию клубной сферы как инструмента в достижении стратегических целей укрепления гражданской идентичности и межнационального согласия; </a:t>
            </a:r>
            <a:r>
              <a:rPr lang="ru-RU" sz="23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x-none" sz="23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>сохранения исторического и культурного наследия, </a:t>
            </a:r>
            <a:r>
              <a:rPr lang="ru-RU" sz="23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x-none" sz="2300" b="1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>передаче от поколения к поколению традиционных для российской цивилизации ценностей и норм, традиций, обычаев и образцов поведения.</a:t>
            </a:r>
            <a:r>
              <a:rPr lang="ru-RU" sz="3200" u="sng" dirty="0" smtClean="0"/>
              <a:t/>
            </a:r>
            <a:br>
              <a:rPr lang="ru-RU" sz="3200" u="sng" dirty="0" smtClean="0"/>
            </a:br>
            <a:endParaRPr lang="ru-RU" sz="3200" i="1" dirty="0">
              <a:solidFill>
                <a:srgbClr val="9900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429000"/>
            <a:ext cx="9157373" cy="34563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9144000" cy="340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49577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Культурная столица Красноярья</a:t>
            </a:r>
            <a:endParaRPr lang="ru-RU" sz="3600" dirty="0"/>
          </a:p>
        </p:txBody>
      </p:sp>
      <p:pic>
        <p:nvPicPr>
          <p:cNvPr id="4" name="Содержимое 3" descr="Сибирский Арбат_КХУ им-horz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23528" y="2132856"/>
            <a:ext cx="8229600" cy="2161692"/>
          </a:xfrm>
        </p:spPr>
      </p:pic>
      <p:pic>
        <p:nvPicPr>
          <p:cNvPr id="1029" name="Picture 5" descr="\\Director\обменная\Васильева Н.В\от Светюхи\кс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293096"/>
            <a:ext cx="2880320" cy="2205996"/>
          </a:xfrm>
          <a:prstGeom prst="rect">
            <a:avLst/>
          </a:prstGeom>
          <a:noFill/>
        </p:spPr>
      </p:pic>
      <p:pic>
        <p:nvPicPr>
          <p:cNvPr id="1030" name="Picture 6" descr="\\Director\обменная\Васильева Н.В\от Светюхи\фото город\День города. Вынос флаг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4221088"/>
            <a:ext cx="3240360" cy="2232248"/>
          </a:xfrm>
          <a:prstGeom prst="rect">
            <a:avLst/>
          </a:prstGeom>
          <a:noFill/>
        </p:spPr>
      </p:pic>
      <p:pic>
        <p:nvPicPr>
          <p:cNvPr id="1031" name="Picture 7" descr="\\Director\обменная\Васильева Н.В\от Светюхи\фото город\009_1_Chteniye_s_uvlecheniyem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41838" y="3395663"/>
            <a:ext cx="60325" cy="65087"/>
          </a:xfrm>
          <a:prstGeom prst="rect">
            <a:avLst/>
          </a:prstGeom>
          <a:noFill/>
        </p:spPr>
      </p:pic>
      <p:pic>
        <p:nvPicPr>
          <p:cNvPr id="1032" name="Picture 8" descr="\\Director\обменная\Васильева Н.В\от Светюхи\фото город\009_1_Chteniye_s_uvlecheniyem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347864" y="4293096"/>
            <a:ext cx="1800200" cy="21915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075910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82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1200"/>
            <a:ext cx="4464496" cy="3046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3811200"/>
            <a:ext cx="4716016" cy="3046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0468215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045"/>
          </a:xfrm>
          <a:prstGeom prst="rect">
            <a:avLst/>
          </a:prstGeom>
          <a:noFill/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 sz="quarter"/>
          </p:nvPr>
        </p:nvSpPr>
        <p:spPr>
          <a:xfrm>
            <a:off x="251520" y="1196752"/>
            <a:ext cx="8640960" cy="3744416"/>
          </a:xfrm>
        </p:spPr>
        <p:txBody>
          <a:bodyPr/>
          <a:lstStyle/>
          <a:p>
            <a:r>
              <a:rPr lang="ru-RU" sz="3200" dirty="0">
                <a:solidFill>
                  <a:srgbClr val="990033"/>
                </a:solidFill>
                <a:effectLst/>
              </a:rPr>
              <a:t>Постановление Правительства Красноярского края от 16.09.2009  № 478-п «Об утверждении Порядка конкурсного отбора распределения, предоставления, расходования средств субсидий бюджетам муниципальных образований края </a:t>
            </a:r>
            <a:r>
              <a:rPr lang="ru-RU" sz="3200" dirty="0" smtClean="0">
                <a:solidFill>
                  <a:srgbClr val="990033"/>
                </a:solidFill>
                <a:effectLst/>
              </a:rPr>
              <a:t>            на </a:t>
            </a:r>
            <a:r>
              <a:rPr lang="ru-RU" sz="3200" dirty="0">
                <a:solidFill>
                  <a:srgbClr val="990033"/>
                </a:solidFill>
                <a:effectLst/>
              </a:rPr>
              <a:t>реализацию социокультурных проектов муниципальными учреждениями культуры и образовательными организациями в области культуры</a:t>
            </a:r>
            <a:endParaRPr lang="ru-RU" sz="3200" i="1" dirty="0">
              <a:solidFill>
                <a:srgbClr val="9900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59768"/>
          </a:xfrm>
        </p:spPr>
        <p:txBody>
          <a:bodyPr/>
          <a:lstStyle/>
          <a:p>
            <a:r>
              <a:rPr lang="ru-RU" sz="3600" b="1" dirty="0" smtClean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  <a:t>Августовская ярмарка в </a:t>
            </a:r>
            <a:br>
              <a:rPr lang="ru-RU" sz="3600" b="1" dirty="0" smtClean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</a:br>
            <a:r>
              <a:rPr lang="ru-RU" sz="3600" b="1" dirty="0" smtClean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  <a:t>г. Енисейске </a:t>
            </a:r>
            <a:endParaRPr lang="ru-RU" sz="3600" b="1" dirty="0">
              <a:solidFill>
                <a:srgbClr val="990033"/>
              </a:solidFill>
              <a:latin typeface="Tahoma (Заголовки)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0" name="Picture 2" descr="\\Director\обменная\Васильева Н.В\от Светюхи\ярмарка\55c80ffade318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5236582" cy="3672408"/>
          </a:xfrm>
          <a:prstGeom prst="rect">
            <a:avLst/>
          </a:prstGeom>
          <a:noFill/>
        </p:spPr>
      </p:pic>
      <p:pic>
        <p:nvPicPr>
          <p:cNvPr id="2052" name="Picture 4" descr="\\Director\обменная\Васильева Н.В\от Светюхи\ярмарка\DSC080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452906"/>
            <a:ext cx="4655203" cy="31003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211795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045"/>
          </a:xfrm>
          <a:prstGeom prst="rect">
            <a:avLst/>
          </a:prstGeom>
          <a:noFill/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 sz="quarter"/>
          </p:nvPr>
        </p:nvSpPr>
        <p:spPr>
          <a:xfrm>
            <a:off x="683568" y="188640"/>
            <a:ext cx="8206680" cy="1412776"/>
          </a:xfrm>
        </p:spPr>
        <p:txBody>
          <a:bodyPr/>
          <a:lstStyle/>
          <a:p>
            <a:r>
              <a:rPr lang="ru-RU" sz="36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  <a:t>Краевой </a:t>
            </a:r>
            <a:r>
              <a:rPr lang="ru-RU" sz="3200" b="1" dirty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  <a:t>фестиваль славянской культуры «Солнцеворот</a:t>
            </a:r>
            <a: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  <a:t>»</a:t>
            </a:r>
            <a:b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  <a:t>в  </a:t>
            </a:r>
            <a:r>
              <a:rPr lang="ru-RU" sz="3200" b="1" dirty="0" err="1" smtClean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  <a:t>Бирилюсском</a:t>
            </a:r>
            <a: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  <a:t> районе</a:t>
            </a:r>
            <a:r>
              <a:rPr lang="ru-RU" sz="3200" b="1" dirty="0">
                <a:solidFill>
                  <a:srgbClr val="9900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solidFill>
                  <a:srgbClr val="9900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i="1" dirty="0">
              <a:solidFill>
                <a:srgbClr val="9900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44824"/>
            <a:ext cx="5231215" cy="33123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9952" y="3429000"/>
            <a:ext cx="4824536" cy="325568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371600"/>
          </a:xfrm>
        </p:spPr>
        <p:txBody>
          <a:bodyPr/>
          <a:lstStyle/>
          <a:p>
            <a:r>
              <a:rPr lang="ru-RU" sz="3200" b="1" dirty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  <a:t>Межнациональный </a:t>
            </a:r>
            <a:r>
              <a:rPr lang="ru-RU" sz="3200" dirty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  <a:t/>
            </a:r>
            <a:br>
              <a:rPr lang="ru-RU" sz="3200" dirty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</a:br>
            <a: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  <a:t>этно-туристский </a:t>
            </a:r>
            <a:r>
              <a:rPr lang="ru-RU" sz="3200" b="1" dirty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  <a:t>фестиваль </a:t>
            </a:r>
            <a: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  <a:t/>
            </a:r>
            <a:b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</a:br>
            <a: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  <a:t>«</a:t>
            </a:r>
            <a:r>
              <a:rPr lang="ru-RU" sz="3200" b="1" dirty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  <a:t>СЭВЭКИ – Легенды </a:t>
            </a:r>
            <a: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  <a:t>Севера» </a:t>
            </a:r>
            <a:b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</a:br>
            <a: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  <a:t>в Северо-Енисейском районе</a:t>
            </a:r>
            <a:r>
              <a:rPr lang="ru-RU" sz="3200" dirty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  <a:t/>
            </a:r>
            <a:br>
              <a:rPr lang="ru-RU" sz="3200" dirty="0">
                <a:solidFill>
                  <a:srgbClr val="990033"/>
                </a:solidFill>
                <a:effectLst/>
                <a:latin typeface="Tahoma (Заголовки)"/>
                <a:ea typeface="Tahoma" pitchFamily="34" charset="0"/>
                <a:cs typeface="Tahoma" pitchFamily="34" charset="0"/>
              </a:rPr>
            </a:br>
            <a:endParaRPr lang="ru-RU" sz="3200" dirty="0">
              <a:solidFill>
                <a:srgbClr val="990033"/>
              </a:solidFill>
              <a:latin typeface="Tahoma (Заголовки)"/>
              <a:ea typeface="Tahoma" pitchFamily="34" charset="0"/>
              <a:cs typeface="Tahoma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2002137"/>
            <a:ext cx="4644008" cy="2867023"/>
          </a:xfrm>
        </p:spPr>
      </p:pic>
      <p:pic>
        <p:nvPicPr>
          <p:cNvPr id="6" name="Рисунок 5" descr="C:\Users\Admin\AppData\Local\Microsoft\Windows\Temporary Internet Files\Content.Word\сэвэки.jpg"/>
          <p:cNvPicPr/>
          <p:nvPr/>
        </p:nvPicPr>
        <p:blipFill>
          <a:blip r:embed="rId3" cstate="print"/>
          <a:srcRect t="38980" r="68733" b="29798"/>
          <a:stretch>
            <a:fillRect/>
          </a:stretch>
        </p:blipFill>
        <p:spPr bwMode="auto">
          <a:xfrm>
            <a:off x="0" y="4869160"/>
            <a:ext cx="3707904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Admin\AppData\Local\Microsoft\Windows\Temporary Internet Files\Content.Word\сэвэки.jpg"/>
          <p:cNvPicPr/>
          <p:nvPr/>
        </p:nvPicPr>
        <p:blipFill>
          <a:blip r:embed="rId3" cstate="print"/>
          <a:srcRect t="2025" r="69935" b="63269"/>
          <a:stretch>
            <a:fillRect/>
          </a:stretch>
        </p:blipFill>
        <p:spPr bwMode="auto">
          <a:xfrm>
            <a:off x="4355976" y="2002137"/>
            <a:ext cx="4788024" cy="2867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50424" y="4869160"/>
            <a:ext cx="5493575" cy="1988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55411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55" y="0"/>
            <a:ext cx="9144000" cy="6861045"/>
          </a:xfrm>
          <a:prstGeom prst="rect">
            <a:avLst/>
          </a:prstGeom>
          <a:noFill/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 sz="quarter"/>
          </p:nvPr>
        </p:nvSpPr>
        <p:spPr>
          <a:xfrm>
            <a:off x="179512" y="0"/>
            <a:ext cx="8784976" cy="1412776"/>
          </a:xfrm>
        </p:spPr>
        <p:txBody>
          <a:bodyPr/>
          <a:lstStyle/>
          <a:p>
            <a:r>
              <a:rPr lang="ru-RU" sz="3200" b="1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  <a:t>Фестиваль </a:t>
            </a:r>
            <a:r>
              <a:rPr lang="ru-RU" sz="3200" b="1" dirty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  <a:t>семейных казачьих традиций</a:t>
            </a:r>
            <a:r>
              <a:rPr lang="ru-RU" sz="3200" dirty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  <a:t> «Саянский острог»</a:t>
            </a:r>
            <a:r>
              <a:rPr lang="ru-RU" sz="3200" dirty="0">
                <a:solidFill>
                  <a:srgbClr val="9900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9900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i="1" dirty="0">
              <a:solidFill>
                <a:srgbClr val="9900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196752"/>
            <a:ext cx="5902212" cy="39367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7904" y="3455009"/>
            <a:ext cx="5436096" cy="3402991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28600" y="32606"/>
            <a:ext cx="9144000" cy="6861045"/>
          </a:xfrm>
          <a:prstGeom prst="rect">
            <a:avLst/>
          </a:prstGeom>
          <a:noFill/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 sz="quarter"/>
          </p:nvPr>
        </p:nvSpPr>
        <p:spPr>
          <a:xfrm>
            <a:off x="683568" y="188640"/>
            <a:ext cx="7772400" cy="936104"/>
          </a:xfrm>
        </p:spPr>
        <p:txBody>
          <a:bodyPr/>
          <a:lstStyle/>
          <a:p>
            <a: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itchFamily="18" charset="0"/>
              </a:rPr>
              <a:t>Краевой праздник </a:t>
            </a:r>
            <a:b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itchFamily="18" charset="0"/>
              </a:rPr>
              <a:t>«Минусинский помидор»</a:t>
            </a:r>
            <a:endParaRPr lang="ru-RU" sz="3200" b="1" dirty="0">
              <a:solidFill>
                <a:srgbClr val="990033"/>
              </a:solidFill>
              <a:effectLst/>
              <a:latin typeface="Tahoma (Заголовки)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sz="quarter" idx="1"/>
          </p:nvPr>
        </p:nvSpPr>
        <p:spPr>
          <a:xfrm>
            <a:off x="683568" y="1196752"/>
            <a:ext cx="7920880" cy="5400600"/>
          </a:xfrm>
        </p:spPr>
        <p:txBody>
          <a:bodyPr/>
          <a:lstStyle/>
          <a:p>
            <a:pPr marL="342900" lvl="0" indent="-342900" algn="just">
              <a:spcBef>
                <a:spcPts val="0"/>
              </a:spcBef>
            </a:pPr>
            <a:endParaRPr lang="ru-RU" sz="18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52536" y="1196752"/>
            <a:ext cx="8748464" cy="566124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735" t="1" r="1059" b="-3101"/>
          <a:stretch/>
        </p:blipFill>
        <p:spPr>
          <a:xfrm>
            <a:off x="6156176" y="4509120"/>
            <a:ext cx="2808312" cy="2474404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045"/>
          </a:xfrm>
          <a:prstGeom prst="rect">
            <a:avLst/>
          </a:prstGeom>
          <a:noFill/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1844808" y="3063229"/>
            <a:ext cx="5760640" cy="10858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>Типы Центров казачьей культуры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>(ЦКК)</a:t>
            </a: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4005048" y="5229200"/>
            <a:ext cx="4176464" cy="115212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>Структурное подразделение учреждения (отдел)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>(Положение об отделе)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2996936" y="4603752"/>
            <a:ext cx="3816424" cy="112965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>Самостоятельно юридическое лицо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>(Устав)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4725128" y="1778495"/>
            <a:ext cx="0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13789024" y="1860138"/>
            <a:ext cx="0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476672"/>
            <a:ext cx="8389207" cy="5790912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12283" y="45054"/>
            <a:ext cx="471943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990033"/>
                </a:solidFill>
                <a:latin typeface="Tahoma (Заголовки)"/>
                <a:cs typeface="Times New Roman" panose="02020603050405020304" pitchFamily="18" charset="0"/>
              </a:rPr>
              <a:t>Фестиваль</a:t>
            </a:r>
          </a:p>
          <a:p>
            <a:pPr algn="ctr"/>
            <a:r>
              <a:rPr lang="ru-RU" sz="3200" b="1" dirty="0" smtClean="0">
                <a:solidFill>
                  <a:srgbClr val="990033"/>
                </a:solidFill>
                <a:latin typeface="Tahoma (Заголовки)"/>
                <a:cs typeface="Times New Roman" panose="02020603050405020304" pitchFamily="18" charset="0"/>
              </a:rPr>
              <a:t> «Михайловский гусь»</a:t>
            </a:r>
            <a:endParaRPr lang="ru-RU" sz="3200" b="1" dirty="0">
              <a:solidFill>
                <a:srgbClr val="990033"/>
              </a:solidFill>
              <a:latin typeface="Tahoma (Заголовки)"/>
              <a:cs typeface="Times New Roman" panose="02020603050405020304" pitchFamily="18" charset="0"/>
            </a:endParaRPr>
          </a:p>
        </p:txBody>
      </p:sp>
      <p:pic>
        <p:nvPicPr>
          <p:cNvPr id="3076" name="Picture 4" descr="\\Director\обменная\Васильева Н.В\от Светюхи\гусь сцен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5976664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3" descr="\\Director\обменная\Васильева Н.В\от Светюхи\гус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05064"/>
            <a:ext cx="3896736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4" name="Picture 2" descr="\\Director\обменная\Васильева Н.В\от Светюхи\гусь4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005064"/>
            <a:ext cx="4010291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1209843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8800" y="1981200"/>
            <a:ext cx="5486400" cy="4114800"/>
          </a:xfrm>
        </p:spPr>
      </p:pic>
      <p:pic>
        <p:nvPicPr>
          <p:cNvPr id="4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824"/>
            <a:ext cx="9144000" cy="686104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99592" y="164649"/>
            <a:ext cx="79955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990033"/>
                </a:solidFill>
                <a:latin typeface="Tahoma (Заголовки)"/>
                <a:cs typeface="Times New Roman" panose="02020603050405020304" pitchFamily="18" charset="0"/>
              </a:rPr>
              <a:t>Краевой фестиваль «Енисейская уха»</a:t>
            </a:r>
            <a:endParaRPr lang="ru-RU" sz="3200" b="1" dirty="0">
              <a:solidFill>
                <a:srgbClr val="990033"/>
              </a:solidFill>
              <a:latin typeface="Tahoma (Заголовки)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2470" t="430" r="23196"/>
          <a:stretch/>
        </p:blipFill>
        <p:spPr>
          <a:xfrm>
            <a:off x="-1692696" y="912475"/>
            <a:ext cx="10198968" cy="5265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50483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5"/>
            <a:ext cx="9144000" cy="6861045"/>
          </a:xfrm>
          <a:prstGeom prst="rect">
            <a:avLst/>
          </a:prstGeom>
          <a:noFill/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28600" y="188640"/>
            <a:ext cx="8686800" cy="720080"/>
          </a:xfrm>
        </p:spPr>
        <p:txBody>
          <a:bodyPr/>
          <a:lstStyle/>
          <a:p>
            <a:pPr algn="ctr">
              <a:buNone/>
            </a:pPr>
            <a:r>
              <a:rPr lang="ru-RU" sz="28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itchFamily="18" charset="0"/>
              </a:rPr>
              <a:t>Международный </a:t>
            </a:r>
            <a:r>
              <a:rPr lang="ru-RU" sz="2800" b="1" dirty="0" err="1" smtClean="0">
                <a:solidFill>
                  <a:srgbClr val="990033"/>
                </a:solidFill>
                <a:effectLst/>
                <a:latin typeface="Tahoma (Заголовки)"/>
                <a:cs typeface="Times New Roman" pitchFamily="18" charset="0"/>
              </a:rPr>
              <a:t>Канский</a:t>
            </a:r>
            <a:r>
              <a:rPr lang="ru-RU" sz="28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990033"/>
                </a:solidFill>
                <a:effectLst/>
                <a:latin typeface="Tahoma (Заголовки)"/>
                <a:cs typeface="Times New Roman" pitchFamily="18" charset="0"/>
              </a:rPr>
              <a:t>видеофестиваль</a:t>
            </a:r>
            <a:r>
              <a:rPr lang="ru-RU" sz="28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itchFamily="18" charset="0"/>
              </a:rPr>
              <a:t> </a:t>
            </a:r>
            <a:endParaRPr lang="ru-RU" sz="2800" b="1" dirty="0">
              <a:solidFill>
                <a:srgbClr val="990033"/>
              </a:solidFill>
              <a:effectLst/>
              <a:latin typeface="Tahoma (Заголовки)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736341"/>
            <a:ext cx="9144000" cy="543000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2110587"/>
            <a:ext cx="5837498" cy="399706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045"/>
          </a:xfrm>
          <a:prstGeom prst="rect">
            <a:avLst/>
          </a:prstGeom>
          <a:noFill/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91677751"/>
              </p:ext>
            </p:extLst>
          </p:nvPr>
        </p:nvGraphicFramePr>
        <p:xfrm>
          <a:off x="-3204864" y="21647024"/>
          <a:ext cx="833120" cy="2740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207789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2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lang="ru-RU" sz="2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lang="ru-RU" sz="2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lang="ru-RU" sz="2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166814">
                <a:tc>
                  <a:txBody>
                    <a:bodyPr/>
                    <a:lstStyle/>
                    <a:p>
                      <a:endParaRPr lang="ru-RU" sz="2000" b="1" i="1" dirty="0" smtClean="0">
                        <a:solidFill>
                          <a:srgbClr val="99003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1" i="1" dirty="0" smtClean="0">
                          <a:solidFill>
                            <a:srgbClr val="99003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  <a:r>
                        <a:rPr lang="ru-RU" sz="2000" b="1" i="1" baseline="0" dirty="0" smtClean="0">
                          <a:solidFill>
                            <a:srgbClr val="99003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b="1" i="1" dirty="0" smtClean="0">
                          <a:solidFill>
                            <a:srgbClr val="99003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ансамблей,</a:t>
                      </a:r>
                      <a:r>
                        <a:rPr lang="ru-RU" sz="2000" b="1" i="1" baseline="0" dirty="0" smtClean="0">
                          <a:solidFill>
                            <a:srgbClr val="99003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ru-RU" sz="2000" b="1" i="1" baseline="0" dirty="0" smtClean="0">
                          <a:solidFill>
                            <a:srgbClr val="99003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оркестров духовых инструментов</a:t>
                      </a:r>
                    </a:p>
                    <a:p>
                      <a:endParaRPr lang="ru-RU" sz="2000" b="1" i="1" dirty="0">
                        <a:solidFill>
                          <a:srgbClr val="99003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rgbClr val="99003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2000" b="1" i="1" dirty="0">
                        <a:solidFill>
                          <a:srgbClr val="99003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rgbClr val="99003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2000" b="1" i="1" dirty="0">
                        <a:solidFill>
                          <a:srgbClr val="99003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rgbClr val="99003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2000" b="1" i="1" dirty="0">
                        <a:solidFill>
                          <a:srgbClr val="99003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87302">
                <a:tc>
                  <a:txBody>
                    <a:bodyPr/>
                    <a:lstStyle/>
                    <a:p>
                      <a:endParaRPr lang="ru-RU" sz="2000" b="1" i="1" dirty="0" smtClean="0">
                        <a:solidFill>
                          <a:srgbClr val="99003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1" i="1" dirty="0" smtClean="0">
                          <a:solidFill>
                            <a:srgbClr val="99003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участников</a:t>
                      </a:r>
                    </a:p>
                    <a:p>
                      <a:endParaRPr lang="ru-RU" sz="2000" b="1" i="1" dirty="0">
                        <a:solidFill>
                          <a:srgbClr val="99003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rgbClr val="99003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331</a:t>
                      </a:r>
                      <a:endParaRPr lang="ru-RU" sz="2000" b="1" i="1" dirty="0">
                        <a:solidFill>
                          <a:srgbClr val="99003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rgbClr val="99003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342</a:t>
                      </a:r>
                      <a:endParaRPr lang="ru-RU" sz="2000" b="1" i="1" dirty="0">
                        <a:solidFill>
                          <a:srgbClr val="99003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rgbClr val="99003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317</a:t>
                      </a:r>
                      <a:endParaRPr lang="ru-RU" sz="2000" b="1" i="1" dirty="0">
                        <a:solidFill>
                          <a:srgbClr val="99003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340768"/>
            <a:ext cx="6611040" cy="4407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260648"/>
            <a:ext cx="4355976" cy="6237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1045"/>
          </a:xfrm>
          <a:prstGeom prst="rect">
            <a:avLst/>
          </a:prstGeom>
          <a:noFill/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0" y="32792"/>
            <a:ext cx="9179859" cy="108012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990033"/>
                </a:solidFill>
                <a:effectLst/>
                <a:latin typeface="Tahoma (Заголовки)"/>
                <a:cs typeface="Times New Roman" panose="02020603050405020304" pitchFamily="18" charset="0"/>
              </a:rPr>
              <a:t>Международный фестиваль этнической музыки и ремесел «МИР Сибири»</a:t>
            </a:r>
            <a:endParaRPr lang="ru-RU" sz="3200" b="1" dirty="0">
              <a:solidFill>
                <a:srgbClr val="990033"/>
              </a:solidFill>
              <a:effectLst/>
              <a:latin typeface="Tahoma (Заголовки)"/>
              <a:cs typeface="Times New Roman" panose="02020603050405020304" pitchFamily="18" charset="0"/>
            </a:endParaRPr>
          </a:p>
        </p:txBody>
      </p:sp>
      <p:pic>
        <p:nvPicPr>
          <p:cNvPr id="4099" name="Picture 3" descr="\\Director\обменная\Васильева Н.В\от Светюхи\мир\mir_sibir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005064"/>
            <a:ext cx="4104456" cy="2568376"/>
          </a:xfrm>
          <a:prstGeom prst="rect">
            <a:avLst/>
          </a:prstGeom>
          <a:noFill/>
        </p:spPr>
      </p:pic>
      <p:pic>
        <p:nvPicPr>
          <p:cNvPr id="2" name="Picture 2" descr="\\Director\обменная\Васильева Н.В\от Светюхи\мир\e98bf304b2f63487b820214b32e625e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196752"/>
            <a:ext cx="4176464" cy="2546729"/>
          </a:xfrm>
          <a:prstGeom prst="rect">
            <a:avLst/>
          </a:prstGeom>
          <a:noFill/>
        </p:spPr>
      </p:pic>
      <p:pic>
        <p:nvPicPr>
          <p:cNvPr id="4103" name="Picture 7" descr="\\Director\обменная\Васильева Н.В\от Власовой\фото МИРСи\обладатели Гран-при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005064"/>
            <a:ext cx="4103906" cy="2590853"/>
          </a:xfrm>
          <a:prstGeom prst="rect">
            <a:avLst/>
          </a:prstGeom>
          <a:noFill/>
        </p:spPr>
      </p:pic>
      <p:pic>
        <p:nvPicPr>
          <p:cNvPr id="4104" name="Picture 8" descr="\\Director\обменная\Васильева Н.В\от Власовой\фото МИРСи\сцена главная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1196752"/>
            <a:ext cx="3987354" cy="25202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0847"/>
            <a:ext cx="9144000" cy="6861045"/>
          </a:xfrm>
          <a:prstGeom prst="rect">
            <a:avLst/>
          </a:prstGeom>
          <a:noFill/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1412776"/>
            <a:ext cx="8229600" cy="2379712"/>
          </a:xfrm>
        </p:spPr>
        <p:txBody>
          <a:bodyPr/>
          <a:lstStyle/>
          <a:p>
            <a:pPr lvl="0" eaLnBrk="1" hangingPunct="1"/>
            <a:r>
              <a:rPr lang="ru-RU" b="1" i="1" dirty="0" smtClean="0">
                <a:solidFill>
                  <a:srgbClr val="99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99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i="1" dirty="0" smtClean="0">
                <a:solidFill>
                  <a:srgbClr val="990033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6" name="Picture 2" descr="\\Director\обменная\Васильева Н.В\от Власовой\фото МИРСи\гончарное дел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32656"/>
            <a:ext cx="4318371" cy="2664296"/>
          </a:xfrm>
          <a:prstGeom prst="rect">
            <a:avLst/>
          </a:prstGeom>
          <a:noFill/>
        </p:spPr>
      </p:pic>
      <p:pic>
        <p:nvPicPr>
          <p:cNvPr id="6146" name="Picture 2" descr="\\Director\обменная\Васильева Н.В\от Власовой\фото МИРСи\ДП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32656"/>
            <a:ext cx="4210412" cy="2664296"/>
          </a:xfrm>
          <a:prstGeom prst="rect">
            <a:avLst/>
          </a:prstGeom>
          <a:noFill/>
        </p:spPr>
      </p:pic>
      <p:pic>
        <p:nvPicPr>
          <p:cNvPr id="6147" name="Picture 3" descr="\\Director\обменная\Васильева Н.В\от Власовой\фото МИРСи\мастер-класс по кубинским танцам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123498"/>
            <a:ext cx="4176464" cy="2833730"/>
          </a:xfrm>
          <a:prstGeom prst="rect">
            <a:avLst/>
          </a:prstGeom>
          <a:noFill/>
        </p:spPr>
      </p:pic>
      <p:pic>
        <p:nvPicPr>
          <p:cNvPr id="6148" name="Picture 4" descr="\\Director\обменная\Васильева Н.В\от Светюхи\мир\DSCN013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140967"/>
            <a:ext cx="4320480" cy="28083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224136"/>
          </a:xfrm>
        </p:spPr>
        <p:txBody>
          <a:bodyPr/>
          <a:lstStyle/>
          <a:p>
            <a:r>
              <a:rPr lang="ru-RU" sz="3600" dirty="0" smtClean="0">
                <a:solidFill>
                  <a:srgbClr val="990033"/>
                </a:solidFill>
              </a:rPr>
              <a:t>Культурно-исторический центр «Успенский»</a:t>
            </a:r>
            <a:endParaRPr lang="ru-RU" sz="3600" dirty="0">
              <a:solidFill>
                <a:srgbClr val="990033"/>
              </a:solidFill>
            </a:endParaRPr>
          </a:p>
        </p:txBody>
      </p:sp>
      <p:pic>
        <p:nvPicPr>
          <p:cNvPr id="5126" name="Picture 6" descr="\\Director\обменная\Васильева Н.В\от Светюхи\Киц\pBaX6hTQugA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412888"/>
            <a:ext cx="7005567" cy="4668555"/>
          </a:xfrm>
          <a:prstGeom prst="rect">
            <a:avLst/>
          </a:prstGeom>
          <a:noFill/>
        </p:spPr>
      </p:pic>
      <p:pic>
        <p:nvPicPr>
          <p:cNvPr id="5124" name="Picture 4" descr="\\Director\обменная\Васильева Н.В\от Светюхи\Киц\vMq7I-bmslk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653136"/>
            <a:ext cx="3528392" cy="20608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7" name="Picture 7" descr="\\Director\обменная\Васильева Н.В\от Светюхи\Киц\IMG_2881+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653136"/>
            <a:ext cx="3456384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161031_1258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3888432" cy="2664296"/>
          </a:xfrm>
        </p:spPr>
      </p:pic>
      <p:pic>
        <p:nvPicPr>
          <p:cNvPr id="7170" name="Picture 2" descr="\\Director\обменная\Васильева Н.В\от Светюхи\Киц\IMG_0921+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573016"/>
            <a:ext cx="3888432" cy="2664296"/>
          </a:xfrm>
          <a:prstGeom prst="rect">
            <a:avLst/>
          </a:prstGeom>
          <a:noFill/>
        </p:spPr>
      </p:pic>
      <p:pic>
        <p:nvPicPr>
          <p:cNvPr id="7171" name="Picture 3" descr="\\Director\обменная\Васильева Н.В\от Светюхи\Киц\IMG_8016+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548680"/>
            <a:ext cx="4032448" cy="2664296"/>
          </a:xfrm>
          <a:prstGeom prst="rect">
            <a:avLst/>
          </a:prstGeom>
          <a:noFill/>
        </p:spPr>
      </p:pic>
      <p:pic>
        <p:nvPicPr>
          <p:cNvPr id="7172" name="Picture 4" descr="\\Director\обменная\Васильева Н.В\от Светюхи\Киц\IMG_8220+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573016"/>
            <a:ext cx="4032448" cy="268709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045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445224"/>
          </a:xfrm>
        </p:spPr>
        <p:txBody>
          <a:bodyPr/>
          <a:lstStyle/>
          <a:p>
            <a:endParaRPr lang="ru-RU" sz="1600" b="1" i="1" dirty="0" smtClean="0">
              <a:solidFill>
                <a:srgbClr val="990033"/>
              </a:solidFill>
              <a:effectLst/>
            </a:endParaRPr>
          </a:p>
          <a:p>
            <a:endParaRPr lang="ru-RU" sz="1600" b="1" i="1" dirty="0" smtClean="0">
              <a:solidFill>
                <a:srgbClr val="990033"/>
              </a:solidFill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1472" y="642918"/>
            <a:ext cx="807524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endParaRPr lang="ru-RU" sz="2800" dirty="0" smtClean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indent="457200" algn="just"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Для </a:t>
            </a:r>
            <a:r>
              <a:rPr lang="ru-RU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достижения этой цели необходимо решение следующих задач:</a:t>
            </a:r>
          </a:p>
          <a:p>
            <a:pPr indent="457200" algn="just"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обеспечение межведомственного взаимодействия по разработке типовых проектов, привязке их к местным условиям, строительству и функционированию центров культуры;</a:t>
            </a:r>
          </a:p>
          <a:p>
            <a:pPr indent="457200" algn="just"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включение в программу социально-экономического развития сельских территорий создания центров культуры исходя из перспектив производственного роста, демографии, возможностей для развития внутреннего и въездного туризма и др. факторов;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71604" y="285728"/>
            <a:ext cx="66784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Культурное  пространство  Доброе</a:t>
            </a:r>
            <a:endParaRPr lang="ru-RU" sz="3200" b="1" i="1" dirty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_2\Рабочий стол\для презентации вт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5"/>
            <a:ext cx="9144000" cy="6861045"/>
          </a:xfrm>
          <a:prstGeom prst="rect">
            <a:avLst/>
          </a:prstGeom>
          <a:noFill/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 bwMode="auto">
          <a:xfrm>
            <a:off x="467544" y="381000"/>
            <a:ext cx="8219256" cy="1319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2"/>
          <p:cNvSpPr txBox="1">
            <a:spLocks/>
          </p:cNvSpPr>
          <p:nvPr/>
        </p:nvSpPr>
        <p:spPr bwMode="auto">
          <a:xfrm>
            <a:off x="467544" y="692696"/>
            <a:ext cx="8219256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-3045"/>
            <a:ext cx="821925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выделение средств из краевого и муниципальных бюджетов на создание в сельской местности центров культуры, отвечающих социальным нормативам и нормам обеспеченности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населения культурно-досуговыми учреждениями</a:t>
            </a:r>
            <a:r>
              <a:rPr lang="ru-RU" sz="28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;</a:t>
            </a:r>
          </a:p>
          <a:p>
            <a:pPr indent="457200" algn="just"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привлечение инвестиций коммерческих структур, средств федерального бюджета на создание в крае пилотного центра культуры, отвечающего вызовам времени;</a:t>
            </a:r>
          </a:p>
          <a:p>
            <a:pPr indent="457200" algn="just"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кадровое обеспечение центров культуры на основе целевой подготовки специалистов;</a:t>
            </a:r>
          </a:p>
          <a:p>
            <a:r>
              <a:rPr lang="ru-RU" sz="28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усиление межведомственного взаимодействия по оказанию социальных услуг населению, созданию общественного пространства в целях удовлетворения  разнообразных запросов населения</a:t>
            </a:r>
            <a:endParaRPr lang="ru-RU" sz="2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Презентация!!!!!!!!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53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4992216"/>
          </a:xfrm>
        </p:spPr>
        <p:txBody>
          <a:bodyPr/>
          <a:lstStyle/>
          <a:p>
            <a:r>
              <a:rPr lang="ru-RU" sz="4800" b="1" i="1" dirty="0" smtClean="0">
                <a:solidFill>
                  <a:srgbClr val="990033"/>
                </a:solidFill>
                <a:effectLst/>
              </a:rPr>
              <a:t>Спасибо за внимание!</a:t>
            </a:r>
            <a:endParaRPr lang="ru-RU" sz="4800" b="1" i="1" dirty="0">
              <a:solidFill>
                <a:srgbClr val="99003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28270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кстура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3848</TotalTime>
  <Words>287</Words>
  <Application>Microsoft Office PowerPoint</Application>
  <PresentationFormat>Экран (4:3)</PresentationFormat>
  <Paragraphs>60</Paragraphs>
  <Slides>24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Текстура</vt:lpstr>
      <vt:lpstr>Слайд 1</vt:lpstr>
      <vt:lpstr>Стратегии развития культурной политики муниципального образования: местный и региональный уровни </vt:lpstr>
      <vt:lpstr>Региональный бренд –  это инструмент маркетинга территорий, который ориентирован как на местное население с целью формирования у него чувства идентичности и лояльности, так и на внешних потребителей с целью привлечения людей, ресурсов и заказов, которые необходимы региону для его развития </vt:lpstr>
      <vt:lpstr>Цель Концепции –  способствовать сохранению и развитию клубной сферы как инструмента в достижении стратегических целей укрепления гражданской идентичности и межнационального согласия;  сохранения исторического и культурного наследия,  передаче от поколения к поколению традиционных для российской цивилизации ценностей и норм, традиций, обычаев и образцов поведения. </vt:lpstr>
      <vt:lpstr>Культурная столица Красноярья</vt:lpstr>
      <vt:lpstr>Слайд 6</vt:lpstr>
      <vt:lpstr>Постановление Правительства Красноярского края от 16.09.2009  № 478-п «Об утверждении Порядка конкурсного отбора распределения, предоставления, расходования средств субсидий бюджетам муниципальных образований края             на реализацию социокультурных проектов муниципальными учреждениями культуры и образовательными организациями в области культуры</vt:lpstr>
      <vt:lpstr>Августовская ярмарка в  г. Енисейске </vt:lpstr>
      <vt:lpstr> Краевой фестиваль славянской культуры «Солнцеворот» в  Бирилюсском районе </vt:lpstr>
      <vt:lpstr>Межнациональный  этно-туристский фестиваль  «СЭВЭКИ – Легенды Севера»  в Северо-Енисейском районе </vt:lpstr>
      <vt:lpstr> Фестиваль семейных казачьих традиций  «Саянский острог» </vt:lpstr>
      <vt:lpstr>Краевой праздник  «Минусинский помидор»</vt:lpstr>
      <vt:lpstr>Слайд 13</vt:lpstr>
      <vt:lpstr>Слайд 14</vt:lpstr>
      <vt:lpstr>Слайд 15</vt:lpstr>
      <vt:lpstr>Слайд 16</vt:lpstr>
      <vt:lpstr>Слайд 17</vt:lpstr>
      <vt:lpstr>Международный фестиваль этнической музыки и ремесел «МИР Сибири»</vt:lpstr>
      <vt:lpstr>  </vt:lpstr>
      <vt:lpstr>Культурно-исторический центр «Успенский»</vt:lpstr>
      <vt:lpstr>Слайд 21</vt:lpstr>
      <vt:lpstr>Слайд 22</vt:lpstr>
      <vt:lpstr>Слайд 23</vt:lpstr>
      <vt:lpstr>Спасибо за внимание!</vt:lpstr>
    </vt:vector>
  </TitlesOfParts>
  <Company>HomeStudio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Orlov A.V.</dc:creator>
  <cp:lastModifiedBy>sotrudnik</cp:lastModifiedBy>
  <cp:revision>583</cp:revision>
  <dcterms:created xsi:type="dcterms:W3CDTF">2010-02-01T11:02:17Z</dcterms:created>
  <dcterms:modified xsi:type="dcterms:W3CDTF">2018-05-23T06:12:55Z</dcterms:modified>
</cp:coreProperties>
</file>