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Default Extension="svg" ContentType="image/sv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66" r:id="rId3"/>
    <p:sldId id="259" r:id="rId4"/>
    <p:sldId id="257" r:id="rId5"/>
    <p:sldId id="263" r:id="rId6"/>
    <p:sldId id="285" r:id="rId7"/>
    <p:sldId id="281" r:id="rId8"/>
    <p:sldId id="282" r:id="rId9"/>
    <p:sldId id="284" r:id="rId10"/>
    <p:sldId id="278" r:id="rId11"/>
    <p:sldId id="265" r:id="rId12"/>
    <p:sldId id="270" r:id="rId13"/>
    <p:sldId id="273" r:id="rId14"/>
    <p:sldId id="279" r:id="rId15"/>
  </p:sldIdLst>
  <p:sldSz cx="9144000" cy="5143500" type="screen16x9"/>
  <p:notesSz cx="6797675" cy="9926638"/>
  <p:defaultTextStyle>
    <a:defPPr>
      <a:defRPr lang="ru-RU"/>
    </a:defPPr>
    <a:lvl1pPr marL="0" algn="l" defTabSz="683869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341935" algn="l" defTabSz="683869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683869" algn="l" defTabSz="683869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025805" algn="l" defTabSz="683869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367739" algn="l" defTabSz="683869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1709674" algn="l" defTabSz="683869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051609" algn="l" defTabSz="683869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2393544" algn="l" defTabSz="683869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2735479" algn="l" defTabSz="683869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4587" autoAdjust="0"/>
    <p:restoredTop sz="86437" autoAdjust="0"/>
  </p:normalViewPr>
  <p:slideViewPr>
    <p:cSldViewPr>
      <p:cViewPr>
        <p:scale>
          <a:sx n="154" d="100"/>
          <a:sy n="154" d="100"/>
        </p:scale>
        <p:origin x="-1116" y="-11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288" y="264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30957497778025483"/>
          <c:y val="0.17733513745197496"/>
          <c:w val="0.39922199038070377"/>
          <c:h val="0.7306121887081265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Затраты туриста на месте отдыха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6.6685428544608724E-2"/>
                  <c:y val="-0.11628480894517147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>
                        <a:solidFill>
                          <a:srgbClr val="FF0000"/>
                        </a:solidFill>
                      </a:rPr>
                      <a:t>Еда</a:t>
                    </a:r>
                    <a:r>
                      <a:rPr lang="ru-RU" sz="1400" b="1" baseline="0" dirty="0">
                        <a:solidFill>
                          <a:srgbClr val="FF0000"/>
                        </a:solidFill>
                      </a:rPr>
                      <a:t> и напитки</a:t>
                    </a:r>
                    <a:r>
                      <a:rPr lang="ru-RU" b="1" dirty="0">
                        <a:solidFill>
                          <a:srgbClr val="FF0000"/>
                        </a:solidFill>
                      </a:rPr>
                      <a:t>
38%</a:t>
                    </a:r>
                  </a:p>
                </c:rich>
              </c:tx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96A-42EE-9A5B-F8A824FE926C}"/>
                </c:ext>
              </c:extLst>
            </c:dLbl>
            <c:dLbl>
              <c:idx val="1"/>
              <c:spPr>
                <a:effectLst>
                  <a:outerShdw blurRad="50800" dist="50800" dir="5400000" sx="26000" sy="26000" algn="ctr" rotWithShape="0">
                    <a:srgbClr val="000000"/>
                  </a:outerShdw>
                </a:effectLst>
              </c:spPr>
              <c:txPr>
                <a:bodyPr/>
                <a:lstStyle/>
                <a:p>
                  <a:pPr algn="ctr" rtl="0">
                    <a:defRPr lang="ru-RU" sz="1200" b="0" i="0" u="none" strike="noStrike" kern="1200" baseline="0" dirty="0">
                      <a:solidFill>
                        <a:prstClr val="black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</c:dLbl>
            <c:dLbl>
              <c:idx val="2"/>
              <c:layout>
                <c:manualLayout>
                  <c:x val="-4.0750182756154885E-2"/>
                  <c:y val="3.5643203230302282E-2"/>
                </c:manualLayout>
              </c:layout>
              <c:spPr>
                <a:effectLst>
                  <a:outerShdw blurRad="50800" dist="50800" dir="5400000" sx="26000" sy="26000" algn="ctr" rotWithShape="0">
                    <a:srgbClr val="000000"/>
                  </a:outerShdw>
                </a:effectLst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 algn="ctr" rtl="0">
                    <a:defRPr lang="ru-RU" sz="1200" b="0" i="0" u="none" strike="noStrike" kern="1200" baseline="0" dirty="0">
                      <a:solidFill>
                        <a:prstClr val="black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D59-453D-A008-A44FDB206711}"/>
                </c:ext>
              </c:extLst>
            </c:dLbl>
            <c:dLbl>
              <c:idx val="3"/>
              <c:layout>
                <c:manualLayout>
                  <c:x val="-9.9584798312230105E-2"/>
                  <c:y val="9.8217424713506668E-2"/>
                </c:manualLayout>
              </c:layout>
              <c:spPr>
                <a:effectLst>
                  <a:outerShdw blurRad="50800" dist="50800" dir="5400000" sx="26000" sy="26000" algn="ctr" rotWithShape="0">
                    <a:srgbClr val="000000"/>
                  </a:outerShdw>
                </a:effectLst>
              </c:spPr>
              <c:txPr>
                <a:bodyPr/>
                <a:lstStyle/>
                <a:p>
                  <a:pPr>
                    <a:defRPr lang="ru-RU" sz="1200" b="0" i="0" u="none" strike="noStrike" kern="1200" baseline="0" dirty="0">
                      <a:solidFill>
                        <a:prstClr val="black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D59-453D-A008-A44FDB206711}"/>
                </c:ext>
              </c:extLst>
            </c:dLbl>
            <c:dLbl>
              <c:idx val="4"/>
              <c:layout>
                <c:manualLayout>
                  <c:x val="-0.12386805100617307"/>
                  <c:y val="7.547823820693253E-2"/>
                </c:manualLayout>
              </c:layout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lang="ru-RU" sz="1200" b="0" i="0" u="none" strike="noStrike" kern="1200" baseline="0" dirty="0" err="1">
                        <a:solidFill>
                          <a:prstClr val="black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sz="1000" b="0" i="0" u="none" strike="noStrike" kern="1200" baseline="0" dirty="0" err="1">
                        <a:solidFill>
                          <a:prstClr val="black"/>
                        </a:solidFill>
                        <a:latin typeface="+mn-lt"/>
                        <a:ea typeface="+mn-ea"/>
                        <a:cs typeface="+mn-cs"/>
                      </a:rPr>
                      <a:t>Развлечения</a:t>
                    </a:r>
                    <a:r>
                      <a:rPr sz="1200" b="0" i="0" u="none" strike="noStrike" kern="1200" baseline="0" dirty="0" err="1">
                        <a:solidFill>
                          <a:prstClr val="black"/>
                        </a:solidFill>
                        <a:latin typeface="+mn-lt"/>
                        <a:ea typeface="+mn-ea"/>
                        <a:cs typeface="+mn-cs"/>
                      </a:rPr>
                      <a:t>
5%</a:t>
                    </a:r>
                  </a:p>
                </c:rich>
              </c:tx>
              <c:spPr>
                <a:effectLst>
                  <a:outerShdw blurRad="50800" dist="50800" dir="5400000" sx="26000" sy="26000" algn="ctr" rotWithShape="0">
                    <a:srgbClr val="000000"/>
                  </a:outerShdw>
                </a:effectLst>
              </c:spPr>
              <c:showCatName val="1"/>
              <c:showPercent val="1"/>
            </c:dLbl>
            <c:dLbl>
              <c:idx val="5"/>
              <c:layout>
                <c:manualLayout>
                  <c:x val="2.9121756516712512E-2"/>
                  <c:y val="-1.3150899139953104E-2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err="1"/>
                      <a:t>Трансферы</a:t>
                    </a:r>
                    <a:r>
                      <a:rPr lang="ru-RU" dirty="0" err="1"/>
                      <a:t>
4%</a:t>
                    </a:r>
                    <a:endParaRPr lang="ru-RU" dirty="0"/>
                  </a:p>
                </c:rich>
              </c:tx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5258314091233469"/>
                      <c:h val="0.2508786334887332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4D59-453D-A008-A44FDB206711}"/>
                </c:ext>
              </c:extLst>
            </c:dLbl>
            <c:dLbl>
              <c:idx val="6"/>
              <c:layout>
                <c:manualLayout>
                  <c:x val="0.14765519345558376"/>
                  <c:y val="-5.1587555180285682E-2"/>
                </c:manualLayout>
              </c:layout>
              <c:tx>
                <c:rich>
                  <a:bodyPr wrap="square" lIns="38100" tIns="19050" rIns="38100" bIns="19050" anchor="ctr">
                    <a:noAutofit/>
                  </a:bodyPr>
                  <a:lstStyle/>
                  <a:p>
                    <a:pPr>
                      <a:defRPr lang="ru-RU" sz="1200" b="0" i="0" u="none" strike="noStrike" kern="1200" baseline="0" dirty="0">
                        <a:solidFill>
                          <a:prstClr val="black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ru-RU" sz="1200" b="0" i="0" u="none" strike="noStrike" kern="1200" baseline="0" dirty="0">
                        <a:solidFill>
                          <a:prstClr val="black"/>
                        </a:solidFill>
                        <a:latin typeface="+mn-lt"/>
                        <a:ea typeface="+mn-ea"/>
                        <a:cs typeface="+mn-cs"/>
                      </a:rPr>
                      <a:t>Разное
9%</a:t>
                    </a:r>
                  </a:p>
                </c:rich>
              </c:tx>
              <c:spPr>
                <a:effectLst>
                  <a:outerShdw blurRad="50800" dist="50800" dir="5400000" sx="26000" sy="26000" algn="ctr" rotWithShape="0">
                    <a:srgbClr val="000000"/>
                  </a:outerShdw>
                </a:effectLst>
              </c:spPr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0990844614320181"/>
                      <c:h val="0.1935481562152511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E96A-42EE-9A5B-F8A824FE926C}"/>
                </c:ext>
              </c:extLst>
            </c:dLbl>
            <c:spPr>
              <a:effectLst>
                <a:outerShdw blurRad="50800" dist="50800" dir="5400000" sx="26000" sy="26000" algn="ctr" rotWithShape="0">
                  <a:srgbClr val="000000"/>
                </a:outerShdw>
              </a:effectLst>
            </c:spPr>
            <c:showCatName val="1"/>
            <c:showPercent val="1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Лист1!$A$2:$A$8</c:f>
              <c:strCache>
                <c:ptCount val="7"/>
                <c:pt idx="0">
                  <c:v>Питание</c:v>
                </c:pt>
                <c:pt idx="1">
                  <c:v>Транспорт</c:v>
                </c:pt>
                <c:pt idx="2">
                  <c:v>Покупки</c:v>
                </c:pt>
                <c:pt idx="3">
                  <c:v>Услуги</c:v>
                </c:pt>
                <c:pt idx="4">
                  <c:v>Развлечения</c:v>
                </c:pt>
                <c:pt idx="5">
                  <c:v>Трансферы</c:v>
                </c:pt>
                <c:pt idx="6">
                  <c:v>Разное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38</c:v>
                </c:pt>
                <c:pt idx="1">
                  <c:v>21</c:v>
                </c:pt>
                <c:pt idx="2">
                  <c:v>13</c:v>
                </c:pt>
                <c:pt idx="3">
                  <c:v>10</c:v>
                </c:pt>
                <c:pt idx="4">
                  <c:v>5</c:v>
                </c:pt>
                <c:pt idx="5">
                  <c:v>4</c:v>
                </c:pt>
                <c:pt idx="6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96A-42EE-9A5B-F8A824FE926C}"/>
            </c:ext>
          </c:extLst>
        </c:ser>
        <c:dLbls>
          <c:showCatName val="1"/>
          <c:showPercent val="1"/>
        </c:dLbls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FE7CD20-FEF7-49A8-944C-1704207069D3}" type="doc">
      <dgm:prSet loTypeId="urn:microsoft.com/office/officeart/2005/8/layout/gear1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D43F431-F531-43BB-9E05-589B6677C5D0}">
      <dgm:prSet phldrT="[Текст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ru-RU" sz="1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Крупные производители сырья и продуктов питания</a:t>
          </a:r>
          <a:endParaRPr lang="ru-RU" sz="15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33C23F4-0039-4CF5-91CF-9B430B89CD03}" type="parTrans" cxnId="{B774EF5C-BA7E-4444-BD83-0A4B380DA238}">
      <dgm:prSet/>
      <dgm:spPr/>
      <dgm:t>
        <a:bodyPr/>
        <a:lstStyle/>
        <a:p>
          <a:endParaRPr lang="ru-RU"/>
        </a:p>
      </dgm:t>
    </dgm:pt>
    <dgm:pt modelId="{C5251116-BB2B-40E7-B53B-B37B68B3A84D}" type="sibTrans" cxnId="{B774EF5C-BA7E-4444-BD83-0A4B380DA238}">
      <dgm:prSet/>
      <dgm:spPr/>
      <dgm:t>
        <a:bodyPr/>
        <a:lstStyle/>
        <a:p>
          <a:endParaRPr lang="ru-RU"/>
        </a:p>
      </dgm:t>
    </dgm:pt>
    <dgm:pt modelId="{C1A8C3F1-3314-4A9D-BFBB-41CE5B0B9EB3}">
      <dgm:prSet phldrT="[Текст]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Малый бизнес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ABEA982-6F3E-4B5B-840E-0BDC9E926343}" type="parTrans" cxnId="{B76A291A-75D5-4C60-9EA1-6E85F228AC5C}">
      <dgm:prSet/>
      <dgm:spPr/>
      <dgm:t>
        <a:bodyPr/>
        <a:lstStyle/>
        <a:p>
          <a:endParaRPr lang="ru-RU"/>
        </a:p>
      </dgm:t>
    </dgm:pt>
    <dgm:pt modelId="{01A80496-E560-44D2-9600-70F38640ED49}" type="sibTrans" cxnId="{B76A291A-75D5-4C60-9EA1-6E85F228AC5C}">
      <dgm:prSet/>
      <dgm:spPr/>
      <dgm:t>
        <a:bodyPr/>
        <a:lstStyle/>
        <a:p>
          <a:endParaRPr lang="ru-RU"/>
        </a:p>
      </dgm:t>
    </dgm:pt>
    <dgm:pt modelId="{6B9B4103-D01A-4E01-B586-D82DC33F33AA}">
      <dgm:prSet phldrT="[Текст]"/>
      <dgm:spPr>
        <a:solidFill>
          <a:schemeClr val="accent5">
            <a:lumMod val="75000"/>
          </a:schemeClr>
        </a:solidFill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Туризм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9D57AEF-B158-4FB9-A7E9-9E264145BD9F}" type="parTrans" cxnId="{B7C240E2-4251-4C9A-A7E4-09841BA4438A}">
      <dgm:prSet/>
      <dgm:spPr/>
      <dgm:t>
        <a:bodyPr/>
        <a:lstStyle/>
        <a:p>
          <a:endParaRPr lang="ru-RU"/>
        </a:p>
      </dgm:t>
    </dgm:pt>
    <dgm:pt modelId="{ED2ACA12-7C75-45B2-B253-AAD89362DD23}" type="sibTrans" cxnId="{B7C240E2-4251-4C9A-A7E4-09841BA4438A}">
      <dgm:prSet/>
      <dgm:spPr/>
      <dgm:t>
        <a:bodyPr/>
        <a:lstStyle/>
        <a:p>
          <a:endParaRPr lang="ru-RU"/>
        </a:p>
      </dgm:t>
    </dgm:pt>
    <dgm:pt modelId="{A85C0561-7F30-46E9-A815-94BD5083618B}">
      <dgm:prSet phldrT="[Текст]"/>
      <dgm:spPr/>
      <dgm:t>
        <a:bodyPr/>
        <a:lstStyle/>
        <a:p>
          <a:endParaRPr lang="ru-RU" dirty="0"/>
        </a:p>
      </dgm:t>
    </dgm:pt>
    <dgm:pt modelId="{520A4CB9-5D04-423D-A4A6-7C806FD0A651}" type="parTrans" cxnId="{C0549E8F-220F-42FE-AE38-151987AF30AF}">
      <dgm:prSet/>
      <dgm:spPr/>
      <dgm:t>
        <a:bodyPr/>
        <a:lstStyle/>
        <a:p>
          <a:endParaRPr lang="ru-RU"/>
        </a:p>
      </dgm:t>
    </dgm:pt>
    <dgm:pt modelId="{F3848AC0-940A-4F23-9C6E-CCB2987C82D7}" type="sibTrans" cxnId="{C0549E8F-220F-42FE-AE38-151987AF30AF}">
      <dgm:prSet/>
      <dgm:spPr/>
      <dgm:t>
        <a:bodyPr/>
        <a:lstStyle/>
        <a:p>
          <a:endParaRPr lang="ru-RU"/>
        </a:p>
      </dgm:t>
    </dgm:pt>
    <dgm:pt modelId="{EA3F9F8A-95DE-4384-A62B-21874ED0B2DF}" type="pres">
      <dgm:prSet presAssocID="{CFE7CD20-FEF7-49A8-944C-1704207069D3}" presName="composite" presStyleCnt="0">
        <dgm:presLayoutVars>
          <dgm:chMax val="3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A413431-C62C-431B-8E29-DBE3A35AE755}" type="pres">
      <dgm:prSet presAssocID="{FD43F431-F531-43BB-9E05-589B6677C5D0}" presName="gear1" presStyleLbl="node1" presStyleIdx="0" presStyleCnt="3" custScaleX="116484" custScaleY="11377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96BB47-B8C4-4A8F-8D90-D09CD9DCCC02}" type="pres">
      <dgm:prSet presAssocID="{FD43F431-F531-43BB-9E05-589B6677C5D0}" presName="gear1srcNode" presStyleLbl="node1" presStyleIdx="0" presStyleCnt="3"/>
      <dgm:spPr/>
      <dgm:t>
        <a:bodyPr/>
        <a:lstStyle/>
        <a:p>
          <a:endParaRPr lang="ru-RU"/>
        </a:p>
      </dgm:t>
    </dgm:pt>
    <dgm:pt modelId="{C8DE04A9-65AE-4366-8190-975FADAC96A8}" type="pres">
      <dgm:prSet presAssocID="{FD43F431-F531-43BB-9E05-589B6677C5D0}" presName="gear1dstNode" presStyleLbl="node1" presStyleIdx="0" presStyleCnt="3"/>
      <dgm:spPr/>
      <dgm:t>
        <a:bodyPr/>
        <a:lstStyle/>
        <a:p>
          <a:endParaRPr lang="ru-RU"/>
        </a:p>
      </dgm:t>
    </dgm:pt>
    <dgm:pt modelId="{4EC87C12-3B5D-44CE-86F5-38AFA2790925}" type="pres">
      <dgm:prSet presAssocID="{C1A8C3F1-3314-4A9D-BFBB-41CE5B0B9EB3}" presName="gear2" presStyleLbl="node1" presStyleIdx="1" presStyleCnt="3" custLinFactNeighborX="-3140" custLinFactNeighborY="-253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5B56F1-0AD5-4855-A807-63D0ED0B8FE9}" type="pres">
      <dgm:prSet presAssocID="{C1A8C3F1-3314-4A9D-BFBB-41CE5B0B9EB3}" presName="gear2srcNode" presStyleLbl="node1" presStyleIdx="1" presStyleCnt="3"/>
      <dgm:spPr/>
      <dgm:t>
        <a:bodyPr/>
        <a:lstStyle/>
        <a:p>
          <a:endParaRPr lang="ru-RU"/>
        </a:p>
      </dgm:t>
    </dgm:pt>
    <dgm:pt modelId="{B4725D7E-4EDA-4DB7-AE5B-E01EF2A18B2B}" type="pres">
      <dgm:prSet presAssocID="{C1A8C3F1-3314-4A9D-BFBB-41CE5B0B9EB3}" presName="gear2dstNode" presStyleLbl="node1" presStyleIdx="1" presStyleCnt="3"/>
      <dgm:spPr/>
      <dgm:t>
        <a:bodyPr/>
        <a:lstStyle/>
        <a:p>
          <a:endParaRPr lang="ru-RU"/>
        </a:p>
      </dgm:t>
    </dgm:pt>
    <dgm:pt modelId="{01604923-9DB2-4E60-9B07-B9B04EB85AE1}" type="pres">
      <dgm:prSet presAssocID="{6B9B4103-D01A-4E01-B586-D82DC33F33AA}" presName="gear3" presStyleLbl="node1" presStyleIdx="2" presStyleCnt="3"/>
      <dgm:spPr/>
      <dgm:t>
        <a:bodyPr/>
        <a:lstStyle/>
        <a:p>
          <a:endParaRPr lang="ru-RU"/>
        </a:p>
      </dgm:t>
    </dgm:pt>
    <dgm:pt modelId="{83647514-C551-4B67-BD26-8614D138935B}" type="pres">
      <dgm:prSet presAssocID="{6B9B4103-D01A-4E01-B586-D82DC33F33AA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F7375B-D31B-40BF-8165-655B6AEA5D5E}" type="pres">
      <dgm:prSet presAssocID="{6B9B4103-D01A-4E01-B586-D82DC33F33AA}" presName="gear3srcNode" presStyleLbl="node1" presStyleIdx="2" presStyleCnt="3"/>
      <dgm:spPr/>
      <dgm:t>
        <a:bodyPr/>
        <a:lstStyle/>
        <a:p>
          <a:endParaRPr lang="ru-RU"/>
        </a:p>
      </dgm:t>
    </dgm:pt>
    <dgm:pt modelId="{2D620B92-3989-4BD6-847D-E7364811153B}" type="pres">
      <dgm:prSet presAssocID="{6B9B4103-D01A-4E01-B586-D82DC33F33AA}" presName="gear3dstNode" presStyleLbl="node1" presStyleIdx="2" presStyleCnt="3"/>
      <dgm:spPr/>
      <dgm:t>
        <a:bodyPr/>
        <a:lstStyle/>
        <a:p>
          <a:endParaRPr lang="ru-RU"/>
        </a:p>
      </dgm:t>
    </dgm:pt>
    <dgm:pt modelId="{66417DE5-79AC-4DFB-B153-35B2237FEB55}" type="pres">
      <dgm:prSet presAssocID="{C5251116-BB2B-40E7-B53B-B37B68B3A84D}" presName="connector1" presStyleLbl="sibTrans2D1" presStyleIdx="0" presStyleCnt="3" custLinFactNeighborX="2921" custLinFactNeighborY="-1961"/>
      <dgm:spPr/>
      <dgm:t>
        <a:bodyPr/>
        <a:lstStyle/>
        <a:p>
          <a:endParaRPr lang="ru-RU"/>
        </a:p>
      </dgm:t>
    </dgm:pt>
    <dgm:pt modelId="{0762EF4E-DFFA-43C6-BFFD-74329F35A956}" type="pres">
      <dgm:prSet presAssocID="{01A80496-E560-44D2-9600-70F38640ED49}" presName="connector2" presStyleLbl="sibTrans2D1" presStyleIdx="1" presStyleCnt="3"/>
      <dgm:spPr/>
      <dgm:t>
        <a:bodyPr/>
        <a:lstStyle/>
        <a:p>
          <a:endParaRPr lang="ru-RU"/>
        </a:p>
      </dgm:t>
    </dgm:pt>
    <dgm:pt modelId="{C8EB59C7-A76C-4B17-A65A-A77CA88327DA}" type="pres">
      <dgm:prSet presAssocID="{ED2ACA12-7C75-45B2-B253-AAD89362DD23}" presName="connector3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AB794CBE-C803-44E6-906F-E5AA159062F2}" type="presOf" srcId="{01A80496-E560-44D2-9600-70F38640ED49}" destId="{0762EF4E-DFFA-43C6-BFFD-74329F35A956}" srcOrd="0" destOrd="0" presId="urn:microsoft.com/office/officeart/2005/8/layout/gear1"/>
    <dgm:cxn modelId="{77F35018-9E99-4444-8E0F-BB3E7F496945}" type="presOf" srcId="{CFE7CD20-FEF7-49A8-944C-1704207069D3}" destId="{EA3F9F8A-95DE-4384-A62B-21874ED0B2DF}" srcOrd="0" destOrd="0" presId="urn:microsoft.com/office/officeart/2005/8/layout/gear1"/>
    <dgm:cxn modelId="{75ED6A6D-C9C6-4FF6-8382-3BDAECE577EC}" type="presOf" srcId="{6B9B4103-D01A-4E01-B586-D82DC33F33AA}" destId="{01604923-9DB2-4E60-9B07-B9B04EB85AE1}" srcOrd="0" destOrd="0" presId="urn:microsoft.com/office/officeart/2005/8/layout/gear1"/>
    <dgm:cxn modelId="{FB30D601-B28A-453D-861B-645AB5C6844A}" type="presOf" srcId="{ED2ACA12-7C75-45B2-B253-AAD89362DD23}" destId="{C8EB59C7-A76C-4B17-A65A-A77CA88327DA}" srcOrd="0" destOrd="0" presId="urn:microsoft.com/office/officeart/2005/8/layout/gear1"/>
    <dgm:cxn modelId="{34534291-1C49-4D90-80F4-ACD591C00AE7}" type="presOf" srcId="{FD43F431-F531-43BB-9E05-589B6677C5D0}" destId="{C8DE04A9-65AE-4366-8190-975FADAC96A8}" srcOrd="2" destOrd="0" presId="urn:microsoft.com/office/officeart/2005/8/layout/gear1"/>
    <dgm:cxn modelId="{0999DE93-09B2-4E0C-A670-DDEF8F0961F2}" type="presOf" srcId="{6B9B4103-D01A-4E01-B586-D82DC33F33AA}" destId="{2D620B92-3989-4BD6-847D-E7364811153B}" srcOrd="3" destOrd="0" presId="urn:microsoft.com/office/officeart/2005/8/layout/gear1"/>
    <dgm:cxn modelId="{B76A291A-75D5-4C60-9EA1-6E85F228AC5C}" srcId="{CFE7CD20-FEF7-49A8-944C-1704207069D3}" destId="{C1A8C3F1-3314-4A9D-BFBB-41CE5B0B9EB3}" srcOrd="1" destOrd="0" parTransId="{7ABEA982-6F3E-4B5B-840E-0BDC9E926343}" sibTransId="{01A80496-E560-44D2-9600-70F38640ED49}"/>
    <dgm:cxn modelId="{0D326952-4DD9-4F49-8DDF-C4B8EDCF4703}" type="presOf" srcId="{C5251116-BB2B-40E7-B53B-B37B68B3A84D}" destId="{66417DE5-79AC-4DFB-B153-35B2237FEB55}" srcOrd="0" destOrd="0" presId="urn:microsoft.com/office/officeart/2005/8/layout/gear1"/>
    <dgm:cxn modelId="{36006E9A-3982-42E2-9731-D4FAB03643E7}" type="presOf" srcId="{6B9B4103-D01A-4E01-B586-D82DC33F33AA}" destId="{83647514-C551-4B67-BD26-8614D138935B}" srcOrd="1" destOrd="0" presId="urn:microsoft.com/office/officeart/2005/8/layout/gear1"/>
    <dgm:cxn modelId="{C85ACE25-067C-4EF1-898D-2CBB7E9E38B8}" type="presOf" srcId="{C1A8C3F1-3314-4A9D-BFBB-41CE5B0B9EB3}" destId="{4EC87C12-3B5D-44CE-86F5-38AFA2790925}" srcOrd="0" destOrd="0" presId="urn:microsoft.com/office/officeart/2005/8/layout/gear1"/>
    <dgm:cxn modelId="{B7C240E2-4251-4C9A-A7E4-09841BA4438A}" srcId="{CFE7CD20-FEF7-49A8-944C-1704207069D3}" destId="{6B9B4103-D01A-4E01-B586-D82DC33F33AA}" srcOrd="2" destOrd="0" parTransId="{E9D57AEF-B158-4FB9-A7E9-9E264145BD9F}" sibTransId="{ED2ACA12-7C75-45B2-B253-AAD89362DD23}"/>
    <dgm:cxn modelId="{1DC42A2E-8188-4471-B3D0-A819D675351A}" type="presOf" srcId="{6B9B4103-D01A-4E01-B586-D82DC33F33AA}" destId="{8DF7375B-D31B-40BF-8165-655B6AEA5D5E}" srcOrd="2" destOrd="0" presId="urn:microsoft.com/office/officeart/2005/8/layout/gear1"/>
    <dgm:cxn modelId="{C05D7BA3-31AF-4C1D-9C46-D8ECA551BDB2}" type="presOf" srcId="{FD43F431-F531-43BB-9E05-589B6677C5D0}" destId="{E496BB47-B8C4-4A8F-8D90-D09CD9DCCC02}" srcOrd="1" destOrd="0" presId="urn:microsoft.com/office/officeart/2005/8/layout/gear1"/>
    <dgm:cxn modelId="{910B859F-ECA3-47FD-BFCC-44B120DA3BD2}" type="presOf" srcId="{C1A8C3F1-3314-4A9D-BFBB-41CE5B0B9EB3}" destId="{E15B56F1-0AD5-4855-A807-63D0ED0B8FE9}" srcOrd="1" destOrd="0" presId="urn:microsoft.com/office/officeart/2005/8/layout/gear1"/>
    <dgm:cxn modelId="{0DA7C55E-9FEE-4E3B-AD7C-C5EE6EA628F0}" type="presOf" srcId="{C1A8C3F1-3314-4A9D-BFBB-41CE5B0B9EB3}" destId="{B4725D7E-4EDA-4DB7-AE5B-E01EF2A18B2B}" srcOrd="2" destOrd="0" presId="urn:microsoft.com/office/officeart/2005/8/layout/gear1"/>
    <dgm:cxn modelId="{D4B0B7D4-35AA-4A1E-BA6B-9DD267E60AEB}" type="presOf" srcId="{FD43F431-F531-43BB-9E05-589B6677C5D0}" destId="{3A413431-C62C-431B-8E29-DBE3A35AE755}" srcOrd="0" destOrd="0" presId="urn:microsoft.com/office/officeart/2005/8/layout/gear1"/>
    <dgm:cxn modelId="{C0549E8F-220F-42FE-AE38-151987AF30AF}" srcId="{CFE7CD20-FEF7-49A8-944C-1704207069D3}" destId="{A85C0561-7F30-46E9-A815-94BD5083618B}" srcOrd="3" destOrd="0" parTransId="{520A4CB9-5D04-423D-A4A6-7C806FD0A651}" sibTransId="{F3848AC0-940A-4F23-9C6E-CCB2987C82D7}"/>
    <dgm:cxn modelId="{B774EF5C-BA7E-4444-BD83-0A4B380DA238}" srcId="{CFE7CD20-FEF7-49A8-944C-1704207069D3}" destId="{FD43F431-F531-43BB-9E05-589B6677C5D0}" srcOrd="0" destOrd="0" parTransId="{633C23F4-0039-4CF5-91CF-9B430B89CD03}" sibTransId="{C5251116-BB2B-40E7-B53B-B37B68B3A84D}"/>
    <dgm:cxn modelId="{A68EEC00-E8A7-4854-8FBD-38B9987AD1A1}" type="presParOf" srcId="{EA3F9F8A-95DE-4384-A62B-21874ED0B2DF}" destId="{3A413431-C62C-431B-8E29-DBE3A35AE755}" srcOrd="0" destOrd="0" presId="urn:microsoft.com/office/officeart/2005/8/layout/gear1"/>
    <dgm:cxn modelId="{56067351-43AA-4CDF-BB8B-53320AC01485}" type="presParOf" srcId="{EA3F9F8A-95DE-4384-A62B-21874ED0B2DF}" destId="{E496BB47-B8C4-4A8F-8D90-D09CD9DCCC02}" srcOrd="1" destOrd="0" presId="urn:microsoft.com/office/officeart/2005/8/layout/gear1"/>
    <dgm:cxn modelId="{BCBD1BC3-4EE9-45B2-AA92-59E399496EC5}" type="presParOf" srcId="{EA3F9F8A-95DE-4384-A62B-21874ED0B2DF}" destId="{C8DE04A9-65AE-4366-8190-975FADAC96A8}" srcOrd="2" destOrd="0" presId="urn:microsoft.com/office/officeart/2005/8/layout/gear1"/>
    <dgm:cxn modelId="{26E1146F-F46B-439C-8EC4-45C5558DF164}" type="presParOf" srcId="{EA3F9F8A-95DE-4384-A62B-21874ED0B2DF}" destId="{4EC87C12-3B5D-44CE-86F5-38AFA2790925}" srcOrd="3" destOrd="0" presId="urn:microsoft.com/office/officeart/2005/8/layout/gear1"/>
    <dgm:cxn modelId="{60B56431-FCB0-46F4-AF1D-4EE2AEDFBEC4}" type="presParOf" srcId="{EA3F9F8A-95DE-4384-A62B-21874ED0B2DF}" destId="{E15B56F1-0AD5-4855-A807-63D0ED0B8FE9}" srcOrd="4" destOrd="0" presId="urn:microsoft.com/office/officeart/2005/8/layout/gear1"/>
    <dgm:cxn modelId="{1EF227E1-8994-4495-8836-561AD8B48ABC}" type="presParOf" srcId="{EA3F9F8A-95DE-4384-A62B-21874ED0B2DF}" destId="{B4725D7E-4EDA-4DB7-AE5B-E01EF2A18B2B}" srcOrd="5" destOrd="0" presId="urn:microsoft.com/office/officeart/2005/8/layout/gear1"/>
    <dgm:cxn modelId="{F68FCC5A-CBC3-4C90-9D25-332E0485CF5A}" type="presParOf" srcId="{EA3F9F8A-95DE-4384-A62B-21874ED0B2DF}" destId="{01604923-9DB2-4E60-9B07-B9B04EB85AE1}" srcOrd="6" destOrd="0" presId="urn:microsoft.com/office/officeart/2005/8/layout/gear1"/>
    <dgm:cxn modelId="{EF0D8144-CF0F-4857-A163-7363C4B3EDBB}" type="presParOf" srcId="{EA3F9F8A-95DE-4384-A62B-21874ED0B2DF}" destId="{83647514-C551-4B67-BD26-8614D138935B}" srcOrd="7" destOrd="0" presId="urn:microsoft.com/office/officeart/2005/8/layout/gear1"/>
    <dgm:cxn modelId="{EE3AD403-11C1-45B4-9F32-7EA1C21EBB7C}" type="presParOf" srcId="{EA3F9F8A-95DE-4384-A62B-21874ED0B2DF}" destId="{8DF7375B-D31B-40BF-8165-655B6AEA5D5E}" srcOrd="8" destOrd="0" presId="urn:microsoft.com/office/officeart/2005/8/layout/gear1"/>
    <dgm:cxn modelId="{111D70DD-8AAC-4A39-9F26-794D0F50C131}" type="presParOf" srcId="{EA3F9F8A-95DE-4384-A62B-21874ED0B2DF}" destId="{2D620B92-3989-4BD6-847D-E7364811153B}" srcOrd="9" destOrd="0" presId="urn:microsoft.com/office/officeart/2005/8/layout/gear1"/>
    <dgm:cxn modelId="{C330047D-E085-4C21-8B0F-DAFCDF96E20C}" type="presParOf" srcId="{EA3F9F8A-95DE-4384-A62B-21874ED0B2DF}" destId="{66417DE5-79AC-4DFB-B153-35B2237FEB55}" srcOrd="10" destOrd="0" presId="urn:microsoft.com/office/officeart/2005/8/layout/gear1"/>
    <dgm:cxn modelId="{EF8BF739-1306-477B-920F-A5385344C3BB}" type="presParOf" srcId="{EA3F9F8A-95DE-4384-A62B-21874ED0B2DF}" destId="{0762EF4E-DFFA-43C6-BFFD-74329F35A956}" srcOrd="11" destOrd="0" presId="urn:microsoft.com/office/officeart/2005/8/layout/gear1"/>
    <dgm:cxn modelId="{9BB5776E-9764-4265-A9E7-883720093F11}" type="presParOf" srcId="{EA3F9F8A-95DE-4384-A62B-21874ED0B2DF}" destId="{C8EB59C7-A76C-4B17-A65A-A77CA88327DA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A413431-C62C-431B-8E29-DBE3A35AE755}">
      <dsp:nvSpPr>
        <dsp:cNvPr id="0" name=""/>
        <dsp:cNvSpPr/>
      </dsp:nvSpPr>
      <dsp:spPr>
        <a:xfrm>
          <a:off x="2402777" y="1836026"/>
          <a:ext cx="2893842" cy="2922352"/>
        </a:xfrm>
        <a:prstGeom prst="gear9">
          <a:avLst/>
        </a:prstGeom>
        <a:solidFill>
          <a:schemeClr val="accent2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Крупные производители сырья и продуктов питания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402777" y="1836026"/>
        <a:ext cx="2893842" cy="2922352"/>
      </dsp:txXfrm>
    </dsp:sp>
    <dsp:sp modelId="{4EC87C12-3B5D-44CE-86F5-38AFA2790925}">
      <dsp:nvSpPr>
        <dsp:cNvPr id="0" name=""/>
        <dsp:cNvSpPr/>
      </dsp:nvSpPr>
      <dsp:spPr>
        <a:xfrm>
          <a:off x="1012452" y="1358464"/>
          <a:ext cx="1867960" cy="1867960"/>
        </a:xfrm>
        <a:prstGeom prst="gear6">
          <a:avLst/>
        </a:prstGeom>
        <a:solidFill>
          <a:schemeClr val="accent3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Малый бизнес</a:t>
          </a:r>
          <a:endParaRPr lang="ru-RU" sz="21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012452" y="1358464"/>
        <a:ext cx="1867960" cy="1867960"/>
      </dsp:txXfrm>
    </dsp:sp>
    <dsp:sp modelId="{01604923-9DB2-4E60-9B07-B9B04EB85AE1}">
      <dsp:nvSpPr>
        <dsp:cNvPr id="0" name=""/>
        <dsp:cNvSpPr/>
      </dsp:nvSpPr>
      <dsp:spPr>
        <a:xfrm rot="20700000">
          <a:off x="2117355" y="117189"/>
          <a:ext cx="1830220" cy="1830220"/>
        </a:xfrm>
        <a:prstGeom prst="gear6">
          <a:avLst/>
        </a:prstGeom>
        <a:solidFill>
          <a:schemeClr val="accent5">
            <a:lumMod val="75000"/>
          </a:schemeClr>
        </a:solidFill>
        <a:ln>
          <a:solidFill>
            <a:schemeClr val="accent5">
              <a:lumMod val="5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Туризм</a:t>
          </a:r>
          <a:endParaRPr lang="ru-RU" sz="21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518776" y="518610"/>
        <a:ext cx="1027378" cy="1027378"/>
      </dsp:txXfrm>
    </dsp:sp>
    <dsp:sp modelId="{66417DE5-79AC-4DFB-B153-35B2237FEB55}">
      <dsp:nvSpPr>
        <dsp:cNvPr id="0" name=""/>
        <dsp:cNvSpPr/>
      </dsp:nvSpPr>
      <dsp:spPr>
        <a:xfrm>
          <a:off x="2469263" y="1557941"/>
          <a:ext cx="3287611" cy="3287611"/>
        </a:xfrm>
        <a:prstGeom prst="circularArrow">
          <a:avLst>
            <a:gd name="adj1" fmla="val 4687"/>
            <a:gd name="adj2" fmla="val 299029"/>
            <a:gd name="adj3" fmla="val 2526466"/>
            <a:gd name="adj4" fmla="val 15839263"/>
            <a:gd name="adj5" fmla="val 5469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762EF4E-DFFA-43C6-BFFD-74329F35A956}">
      <dsp:nvSpPr>
        <dsp:cNvPr id="0" name=""/>
        <dsp:cNvSpPr/>
      </dsp:nvSpPr>
      <dsp:spPr>
        <a:xfrm>
          <a:off x="740294" y="990541"/>
          <a:ext cx="2388654" cy="2388654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8EB59C7-A76C-4B17-A65A-A77CA88327DA}">
      <dsp:nvSpPr>
        <dsp:cNvPr id="0" name=""/>
        <dsp:cNvSpPr/>
      </dsp:nvSpPr>
      <dsp:spPr>
        <a:xfrm>
          <a:off x="1694006" y="-285738"/>
          <a:ext cx="2575450" cy="2575450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1C5DD9-94C5-42A0-B75C-E580D05AEFA4}" type="datetimeFigureOut">
              <a:rPr lang="ru-RU" smtClean="0"/>
              <a:pPr/>
              <a:t>24.05.2018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F04F39-5973-4932-9FB0-DB95761A687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68386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1935" algn="l" defTabSz="68386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3869" algn="l" defTabSz="68386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5805" algn="l" defTabSz="68386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67739" algn="l" defTabSz="68386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09674" algn="l" defTabSz="68386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1609" algn="l" defTabSz="68386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393544" algn="l" defTabSz="68386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35479" algn="l" defTabSz="68386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19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38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58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677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096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16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3935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354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7" y="3305188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7" y="2180035"/>
            <a:ext cx="77724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193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2pPr>
            <a:lvl3pPr marL="68386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5805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4pPr>
            <a:lvl5pPr marL="1367739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5pPr>
            <a:lvl6pPr marL="1709674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6pPr>
            <a:lvl7pPr marL="2051609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7pPr>
            <a:lvl8pPr marL="2393544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8pPr>
            <a:lvl9pPr marL="2735479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4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4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1935" indent="0">
              <a:buNone/>
              <a:defRPr sz="1500" b="1"/>
            </a:lvl2pPr>
            <a:lvl3pPr marL="683869" indent="0">
              <a:buNone/>
              <a:defRPr sz="1300" b="1"/>
            </a:lvl3pPr>
            <a:lvl4pPr marL="1025805" indent="0">
              <a:buNone/>
              <a:defRPr sz="1200" b="1"/>
            </a:lvl4pPr>
            <a:lvl5pPr marL="1367739" indent="0">
              <a:buNone/>
              <a:defRPr sz="1200" b="1"/>
            </a:lvl5pPr>
            <a:lvl6pPr marL="1709674" indent="0">
              <a:buNone/>
              <a:defRPr sz="1200" b="1"/>
            </a:lvl6pPr>
            <a:lvl7pPr marL="2051609" indent="0">
              <a:buNone/>
              <a:defRPr sz="1200" b="1"/>
            </a:lvl7pPr>
            <a:lvl8pPr marL="2393544" indent="0">
              <a:buNone/>
              <a:defRPr sz="1200" b="1"/>
            </a:lvl8pPr>
            <a:lvl9pPr marL="2735479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9" y="1151335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1935" indent="0">
              <a:buNone/>
              <a:defRPr sz="1500" b="1"/>
            </a:lvl2pPr>
            <a:lvl3pPr marL="683869" indent="0">
              <a:buNone/>
              <a:defRPr sz="1300" b="1"/>
            </a:lvl3pPr>
            <a:lvl4pPr marL="1025805" indent="0">
              <a:buNone/>
              <a:defRPr sz="1200" b="1"/>
            </a:lvl4pPr>
            <a:lvl5pPr marL="1367739" indent="0">
              <a:buNone/>
              <a:defRPr sz="1200" b="1"/>
            </a:lvl5pPr>
            <a:lvl6pPr marL="1709674" indent="0">
              <a:buNone/>
              <a:defRPr sz="1200" b="1"/>
            </a:lvl6pPr>
            <a:lvl7pPr marL="2051609" indent="0">
              <a:buNone/>
              <a:defRPr sz="1200" b="1"/>
            </a:lvl7pPr>
            <a:lvl8pPr marL="2393544" indent="0">
              <a:buNone/>
              <a:defRPr sz="1200" b="1"/>
            </a:lvl8pPr>
            <a:lvl9pPr marL="2735479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9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9" y="204787"/>
            <a:ext cx="3008313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1" y="204790"/>
            <a:ext cx="5111750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9" y="1076328"/>
            <a:ext cx="3008313" cy="3518297"/>
          </a:xfrm>
        </p:spPr>
        <p:txBody>
          <a:bodyPr/>
          <a:lstStyle>
            <a:lvl1pPr marL="0" indent="0">
              <a:buNone/>
              <a:defRPr sz="1000"/>
            </a:lvl1pPr>
            <a:lvl2pPr marL="341935" indent="0">
              <a:buNone/>
              <a:defRPr sz="900"/>
            </a:lvl2pPr>
            <a:lvl3pPr marL="683869" indent="0">
              <a:buNone/>
              <a:defRPr sz="700"/>
            </a:lvl3pPr>
            <a:lvl4pPr marL="1025805" indent="0">
              <a:buNone/>
              <a:defRPr sz="700"/>
            </a:lvl4pPr>
            <a:lvl5pPr marL="1367739" indent="0">
              <a:buNone/>
              <a:defRPr sz="700"/>
            </a:lvl5pPr>
            <a:lvl6pPr marL="1709674" indent="0">
              <a:buNone/>
              <a:defRPr sz="700"/>
            </a:lvl6pPr>
            <a:lvl7pPr marL="2051609" indent="0">
              <a:buNone/>
              <a:defRPr sz="700"/>
            </a:lvl7pPr>
            <a:lvl8pPr marL="2393544" indent="0">
              <a:buNone/>
              <a:defRPr sz="700"/>
            </a:lvl8pPr>
            <a:lvl9pPr marL="2735479" indent="0">
              <a:buNone/>
              <a:defRPr sz="7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1935" indent="0">
              <a:buNone/>
              <a:defRPr sz="2100"/>
            </a:lvl2pPr>
            <a:lvl3pPr marL="683869" indent="0">
              <a:buNone/>
              <a:defRPr sz="1800"/>
            </a:lvl3pPr>
            <a:lvl4pPr marL="1025805" indent="0">
              <a:buNone/>
              <a:defRPr sz="1500"/>
            </a:lvl4pPr>
            <a:lvl5pPr marL="1367739" indent="0">
              <a:buNone/>
              <a:defRPr sz="1500"/>
            </a:lvl5pPr>
            <a:lvl6pPr marL="1709674" indent="0">
              <a:buNone/>
              <a:defRPr sz="1500"/>
            </a:lvl6pPr>
            <a:lvl7pPr marL="2051609" indent="0">
              <a:buNone/>
              <a:defRPr sz="1500"/>
            </a:lvl7pPr>
            <a:lvl8pPr marL="2393544" indent="0">
              <a:buNone/>
              <a:defRPr sz="1500"/>
            </a:lvl8pPr>
            <a:lvl9pPr marL="2735479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000"/>
            </a:lvl1pPr>
            <a:lvl2pPr marL="341935" indent="0">
              <a:buNone/>
              <a:defRPr sz="900"/>
            </a:lvl2pPr>
            <a:lvl3pPr marL="683869" indent="0">
              <a:buNone/>
              <a:defRPr sz="700"/>
            </a:lvl3pPr>
            <a:lvl4pPr marL="1025805" indent="0">
              <a:buNone/>
              <a:defRPr sz="700"/>
            </a:lvl4pPr>
            <a:lvl5pPr marL="1367739" indent="0">
              <a:buNone/>
              <a:defRPr sz="700"/>
            </a:lvl5pPr>
            <a:lvl6pPr marL="1709674" indent="0">
              <a:buNone/>
              <a:defRPr sz="700"/>
            </a:lvl6pPr>
            <a:lvl7pPr marL="2051609" indent="0">
              <a:buNone/>
              <a:defRPr sz="700"/>
            </a:lvl7pPr>
            <a:lvl8pPr marL="2393544" indent="0">
              <a:buNone/>
              <a:defRPr sz="700"/>
            </a:lvl8pPr>
            <a:lvl9pPr marL="2735479" indent="0">
              <a:buNone/>
              <a:defRPr sz="7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68387" tIns="34194" rIns="68387" bIns="34194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4"/>
            <a:ext cx="8229600" cy="3394472"/>
          </a:xfrm>
          <a:prstGeom prst="rect">
            <a:avLst/>
          </a:prstGeom>
        </p:spPr>
        <p:txBody>
          <a:bodyPr vert="horz" lIns="68387" tIns="34194" rIns="68387" bIns="34194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4" y="4767275"/>
            <a:ext cx="2133600" cy="273844"/>
          </a:xfrm>
          <a:prstGeom prst="rect">
            <a:avLst/>
          </a:prstGeom>
        </p:spPr>
        <p:txBody>
          <a:bodyPr vert="horz" lIns="68387" tIns="34194" rIns="68387" bIns="34194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75"/>
            <a:ext cx="2895600" cy="273844"/>
          </a:xfrm>
          <a:prstGeom prst="rect">
            <a:avLst/>
          </a:prstGeom>
        </p:spPr>
        <p:txBody>
          <a:bodyPr vert="horz" lIns="68387" tIns="34194" rIns="68387" bIns="34194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75"/>
            <a:ext cx="2133600" cy="273844"/>
          </a:xfrm>
          <a:prstGeom prst="rect">
            <a:avLst/>
          </a:prstGeom>
        </p:spPr>
        <p:txBody>
          <a:bodyPr vert="horz" lIns="68387" tIns="34194" rIns="68387" bIns="34194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83869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6451" indent="-256451" algn="l" defTabSz="68386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5644" indent="-213710" algn="l" defTabSz="683869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4837" indent="-170967" algn="l" defTabSz="683869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96772" indent="-170967" algn="l" defTabSz="683869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38706" indent="-170967" algn="l" defTabSz="683869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0642" indent="-170967" algn="l" defTabSz="683869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2576" indent="-170967" algn="l" defTabSz="683869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64511" indent="-170967" algn="l" defTabSz="683869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06447" indent="-170967" algn="l" defTabSz="683869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3869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41935" algn="l" defTabSz="683869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83869" algn="l" defTabSz="683869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1025805" algn="l" defTabSz="683869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367739" algn="l" defTabSz="683869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674" algn="l" defTabSz="683869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051609" algn="l" defTabSz="683869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393544" algn="l" defTabSz="683869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35479" algn="l" defTabSz="683869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24.svg"/><Relationship Id="rId18" Type="http://schemas.openxmlformats.org/officeDocument/2006/relationships/image" Target="../media/image41.png"/><Relationship Id="rId3" Type="http://schemas.openxmlformats.org/officeDocument/2006/relationships/image" Target="../media/image14.svg"/><Relationship Id="rId21" Type="http://schemas.openxmlformats.org/officeDocument/2006/relationships/image" Target="../media/image44.jpeg"/><Relationship Id="rId7" Type="http://schemas.openxmlformats.org/officeDocument/2006/relationships/image" Target="../media/image18.svg"/><Relationship Id="rId12" Type="http://schemas.openxmlformats.org/officeDocument/2006/relationships/image" Target="../media/image37.png"/><Relationship Id="rId17" Type="http://schemas.openxmlformats.org/officeDocument/2006/relationships/image" Target="../media/image40.jpeg"/><Relationship Id="rId2" Type="http://schemas.openxmlformats.org/officeDocument/2006/relationships/image" Target="../media/image32.png"/><Relationship Id="rId16" Type="http://schemas.openxmlformats.org/officeDocument/2006/relationships/image" Target="../media/image39.jpeg"/><Relationship Id="rId20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11" Type="http://schemas.openxmlformats.org/officeDocument/2006/relationships/image" Target="../media/image22.svg"/><Relationship Id="rId5" Type="http://schemas.openxmlformats.org/officeDocument/2006/relationships/image" Target="../media/image16.svg"/><Relationship Id="rId15" Type="http://schemas.openxmlformats.org/officeDocument/2006/relationships/image" Target="../media/image26.svg"/><Relationship Id="rId10" Type="http://schemas.openxmlformats.org/officeDocument/2006/relationships/image" Target="../media/image36.png"/><Relationship Id="rId19" Type="http://schemas.openxmlformats.org/officeDocument/2006/relationships/image" Target="../media/image42.png"/><Relationship Id="rId4" Type="http://schemas.openxmlformats.org/officeDocument/2006/relationships/image" Target="../media/image33.png"/><Relationship Id="rId9" Type="http://schemas.openxmlformats.org/officeDocument/2006/relationships/image" Target="../media/image20.svg"/><Relationship Id="rId14" Type="http://schemas.openxmlformats.org/officeDocument/2006/relationships/image" Target="../media/image38.png"/><Relationship Id="rId22" Type="http://schemas.openxmlformats.org/officeDocument/2006/relationships/image" Target="../media/image45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47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11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50.jpe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49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52.png"/><Relationship Id="rId7" Type="http://schemas.openxmlformats.org/officeDocument/2006/relationships/image" Target="../media/image54.png"/><Relationship Id="rId12" Type="http://schemas.openxmlformats.org/officeDocument/2006/relationships/image" Target="../media/image11.sv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11" Type="http://schemas.openxmlformats.org/officeDocument/2006/relationships/image" Target="../media/image56.png"/><Relationship Id="rId5" Type="http://schemas.openxmlformats.org/officeDocument/2006/relationships/image" Target="../media/image53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5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295EDA9-0E3F-4B1B-B1F4-F73C9F549D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24" y="1815667"/>
            <a:ext cx="6715172" cy="1748768"/>
          </a:xfrm>
        </p:spPr>
        <p:txBody>
          <a:bodyPr>
            <a:noAutofit/>
          </a:bodyPr>
          <a:lstStyle/>
          <a:p>
            <a:r>
              <a:rPr lang="ru-RU" sz="3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Гастрономический образ территории как  инструмент </a:t>
            </a:r>
            <a:br>
              <a:rPr lang="ru-RU" sz="3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социально-экономического развития региона с помощью туризма </a:t>
            </a:r>
            <a:br>
              <a:rPr lang="ru-RU" sz="3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одзаголовок 2">
            <a:extLst>
              <a:ext uri="{FF2B5EF4-FFF2-40B4-BE49-F238E27FC236}">
                <a16:creationId xmlns="" xmlns:a16="http://schemas.microsoft.com/office/drawing/2014/main" id="{93E7B10E-9EB9-4FA7-AA1E-723C4140FD39}"/>
              </a:ext>
            </a:extLst>
          </p:cNvPr>
          <p:cNvSpPr txBox="1">
            <a:spLocks/>
          </p:cNvSpPr>
          <p:nvPr/>
        </p:nvSpPr>
        <p:spPr>
          <a:xfrm>
            <a:off x="4500562" y="3357568"/>
            <a:ext cx="4357718" cy="1285884"/>
          </a:xfrm>
          <a:prstGeom prst="rect">
            <a:avLst/>
          </a:prstGeom>
        </p:spPr>
        <p:txBody>
          <a:bodyPr vert="horz" lIns="71059" tIns="35529" rIns="71059" bIns="35529" rtlCol="0">
            <a:normAutofit fontScale="77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6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Владимир Круглов</a:t>
            </a:r>
          </a:p>
          <a:p>
            <a:pPr algn="r"/>
            <a:r>
              <a:rPr lang="ru-RU" sz="16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Заместитель председателя</a:t>
            </a:r>
          </a:p>
          <a:p>
            <a:pPr algn="r"/>
            <a:r>
              <a:rPr lang="ru-RU" sz="16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Комиссии по развитию событийного и гастрономического туризма Общественного совета при Ростуризме</a:t>
            </a:r>
            <a:endParaRPr lang="ru-RU" sz="1600" b="1" i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16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Председатель Гастрономического </a:t>
            </a:r>
            <a:r>
              <a:rPr lang="ru-RU" sz="16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союза России</a:t>
            </a:r>
          </a:p>
          <a:p>
            <a:pPr algn="r"/>
            <a:r>
              <a:rPr lang="ru-RU" sz="16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Член Туристского экспертного сообщества (ТЭС)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="" xmlns:a16="http://schemas.microsoft.com/office/drawing/2014/main" id="{87C74360-8138-4B52-9944-910256CED0C9}"/>
              </a:ext>
            </a:extLst>
          </p:cNvPr>
          <p:cNvSpPr txBox="1">
            <a:spLocks/>
          </p:cNvSpPr>
          <p:nvPr/>
        </p:nvSpPr>
        <p:spPr>
          <a:xfrm>
            <a:off x="1" y="612441"/>
            <a:ext cx="1828767" cy="522512"/>
          </a:xfrm>
          <a:prstGeom prst="rect">
            <a:avLst/>
          </a:prstGeom>
        </p:spPr>
        <p:txBody>
          <a:bodyPr vert="horz" lIns="71059" tIns="35529" rIns="71059" bIns="3552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Гастрономический союз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России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="" xmlns:a16="http://schemas.microsoft.com/office/drawing/2014/main" id="{3FB995F4-31A9-4E7C-B2C3-B2D89794BB4C}"/>
              </a:ext>
            </a:extLst>
          </p:cNvPr>
          <p:cNvCxnSpPr>
            <a:cxnSpLocks/>
          </p:cNvCxnSpPr>
          <p:nvPr/>
        </p:nvCxnSpPr>
        <p:spPr>
          <a:xfrm>
            <a:off x="0" y="1249209"/>
            <a:ext cx="9144000" cy="0"/>
          </a:xfrm>
          <a:prstGeom prst="line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ACCBEF69-9011-4B85-8252-E0FE3E4A33B5}"/>
              </a:ext>
            </a:extLst>
          </p:cNvPr>
          <p:cNvSpPr/>
          <p:nvPr/>
        </p:nvSpPr>
        <p:spPr>
          <a:xfrm>
            <a:off x="0" y="4731997"/>
            <a:ext cx="9144000" cy="411523"/>
          </a:xfrm>
          <a:prstGeom prst="rect">
            <a:avLst/>
          </a:prstGeom>
          <a:solidFill>
            <a:srgbClr val="F9C661"/>
          </a:solidFill>
          <a:ln>
            <a:solidFill>
              <a:srgbClr val="F9C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059" tIns="35529" rIns="71059" bIns="35529" rtlCol="0" anchor="ctr"/>
          <a:lstStyle/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г. Томск</a:t>
            </a:r>
            <a:endParaRPr lang="en-US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ru-RU" smtClean="0">
                <a:solidFill>
                  <a:schemeClr val="accent6">
                    <a:lumMod val="50000"/>
                  </a:schemeClr>
                </a:solidFill>
              </a:rPr>
              <a:t>2018 год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8" name="Рисунок 7" descr="Снимок12.JPG"/>
          <p:cNvPicPr>
            <a:picLocks noChangeAspect="1"/>
          </p:cNvPicPr>
          <p:nvPr/>
        </p:nvPicPr>
        <p:blipFill>
          <a:blip r:embed="rId2" cstate="print"/>
          <a:srcRect t="7323" r="9501" b="7323"/>
          <a:stretch>
            <a:fillRect/>
          </a:stretch>
        </p:blipFill>
        <p:spPr>
          <a:xfrm>
            <a:off x="537839" y="122604"/>
            <a:ext cx="699255" cy="477377"/>
          </a:xfrm>
          <a:prstGeom prst="rect">
            <a:avLst/>
          </a:prstGeom>
        </p:spPr>
      </p:pic>
      <p:pic>
        <p:nvPicPr>
          <p:cNvPr id="9" name="Рисунок 8" descr="Снимок.JPG"/>
          <p:cNvPicPr>
            <a:picLocks noChangeAspect="1"/>
          </p:cNvPicPr>
          <p:nvPr/>
        </p:nvPicPr>
        <p:blipFill>
          <a:blip r:embed="rId3" cstate="print"/>
          <a:srcRect t="9356"/>
          <a:stretch>
            <a:fillRect/>
          </a:stretch>
        </p:blipFill>
        <p:spPr>
          <a:xfrm>
            <a:off x="6454610" y="249492"/>
            <a:ext cx="2689390" cy="75480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771166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"/>
            <a:ext cx="9144000" cy="563447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Экономика и продвижение турпродукта с помощью гастрономии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622470303"/>
              </p:ext>
            </p:extLst>
          </p:nvPr>
        </p:nvGraphicFramePr>
        <p:xfrm>
          <a:off x="71406" y="1643056"/>
          <a:ext cx="4303087" cy="2302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61314" y="3992272"/>
            <a:ext cx="4087955" cy="1959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797" tIns="38899" rIns="77797" bIns="38899" rtlCol="0" anchor="ctr"/>
          <a:lstStyle/>
          <a:p>
            <a:pPr algn="ctr">
              <a:defRPr/>
            </a:pPr>
            <a:r>
              <a:rPr lang="ru-RU" sz="12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Исследования Всемирной туристской организации (UNWTO</a:t>
            </a:r>
            <a:r>
              <a:rPr lang="ru-RU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endParaRPr lang="ru-RU" b="1" i="1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214811" y="1357304"/>
            <a:ext cx="4714907" cy="287693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797" tIns="38899" rIns="77797" bIns="38899" rtlCol="0" anchor="ctr"/>
          <a:lstStyle/>
          <a:p>
            <a:pPr algn="ctr">
              <a:defRPr/>
            </a:pPr>
            <a:r>
              <a:rPr lang="ru-RU" sz="1400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Испания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 Евро 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потраченный на вино в </a:t>
            </a:r>
            <a:r>
              <a:rPr lang="ru-RU" sz="14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гастротуре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приносит </a:t>
            </a: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12 Евро 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4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туридустрию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региона в целом.</a:t>
            </a:r>
            <a:endParaRPr lang="en-US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700" dirty="0">
              <a:solidFill>
                <a:prstClr val="black"/>
              </a:solidFill>
              <a:latin typeface="Calibri"/>
            </a:endParaRPr>
          </a:p>
          <a:p>
            <a:pPr algn="ctr">
              <a:defRPr/>
            </a:pP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Каждый третий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турист считает национальные кухни серьезной </a:t>
            </a: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мотивацией к путешествию</a:t>
            </a:r>
          </a:p>
          <a:p>
            <a:pPr algn="ctr">
              <a:defRPr/>
            </a:pPr>
            <a:endParaRPr lang="ru-RU" sz="7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84%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опрошенных считают, что </a:t>
            </a: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принимают решение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посетить страну, основываясь на ее национальной кухне и гастрономических традициях;</a:t>
            </a:r>
          </a:p>
          <a:p>
            <a:pPr algn="ctr">
              <a:defRPr/>
            </a:pPr>
            <a:endParaRPr lang="ru-RU" sz="7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53%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людей в возрасте 30-39 лет  </a:t>
            </a: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фотографируют свою еду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 делятся фото в соцсетях;</a:t>
            </a:r>
          </a:p>
          <a:p>
            <a:pPr algn="ctr">
              <a:defRPr/>
            </a:pPr>
            <a:endParaRPr lang="ru-RU" sz="7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87%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людей, родившихся в конце ХХ века, «</a:t>
            </a: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потратятся на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привлекательную </a:t>
            </a: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еду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даже если количество денег будет ограничено»</a:t>
            </a: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591623" y="1298194"/>
            <a:ext cx="3240360" cy="292821"/>
          </a:xfrm>
          <a:prstGeom prst="rect">
            <a:avLst/>
          </a:prstGeom>
        </p:spPr>
        <p:txBody>
          <a:bodyPr vert="horz" lIns="77797" tIns="38899" rIns="77797" bIns="38899" rtlCol="0" anchor="ctr">
            <a:normAutofit fontScale="85000" lnSpcReduction="10000"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1800" b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Затраты туриста на месте отдыха:</a:t>
            </a:r>
          </a:p>
        </p:txBody>
      </p:sp>
      <p:cxnSp>
        <p:nvCxnSpPr>
          <p:cNvPr id="14" name="Прямая соединительная линия 13"/>
          <p:cNvCxnSpPr>
            <a:cxnSpLocks/>
          </p:cNvCxnSpPr>
          <p:nvPr/>
        </p:nvCxnSpPr>
        <p:spPr>
          <a:xfrm flipV="1">
            <a:off x="4214810" y="1857370"/>
            <a:ext cx="4714908" cy="2"/>
          </a:xfrm>
          <a:prstGeom prst="line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V="1">
            <a:off x="4143372" y="2285996"/>
            <a:ext cx="4857784" cy="121748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71406" y="4286262"/>
            <a:ext cx="8858312" cy="785800"/>
          </a:xfrm>
          <a:prstGeom prst="rect">
            <a:avLst/>
          </a:prstGeom>
          <a:solidFill>
            <a:srgbClr val="F9C661"/>
          </a:solidFill>
          <a:ln>
            <a:solidFill>
              <a:srgbClr val="F9C66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797" tIns="38899" rIns="77797" bIns="38899" rtlCol="0" anchor="ctr"/>
          <a:lstStyle/>
          <a:p>
            <a:pPr algn="ctr">
              <a:defRPr/>
            </a:pPr>
            <a:r>
              <a:rPr lang="ru-RU" b="1" dirty="0" smtClean="0">
                <a:solidFill>
                  <a:prstClr val="black"/>
                </a:solidFill>
                <a:latin typeface="Calibri"/>
              </a:rPr>
              <a:t>На имеющейся в России промышленно-сырьевой базе во взаимодействии с малым бизнесом и туризмом уже можно создавать туристки привлекательные гастрономические тренды, создавать и развивать систему гастрономического туризма в России.</a:t>
            </a:r>
            <a:endParaRPr lang="ru-RU" b="1" dirty="0" smtClean="0">
              <a:solidFill>
                <a:schemeClr val="tx1"/>
              </a:solidFill>
            </a:endParaRPr>
          </a:p>
        </p:txBody>
      </p:sp>
      <p:cxnSp>
        <p:nvCxnSpPr>
          <p:cNvPr id="16" name="Прямая соединительная линия 15"/>
          <p:cNvCxnSpPr>
            <a:cxnSpLocks/>
          </p:cNvCxnSpPr>
          <p:nvPr/>
        </p:nvCxnSpPr>
        <p:spPr>
          <a:xfrm>
            <a:off x="0" y="514465"/>
            <a:ext cx="9144000" cy="0"/>
          </a:xfrm>
          <a:prstGeom prst="line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DB4D8251-E969-4D67-8422-2241A5A1665D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V="1">
            <a:off x="4156202" y="3000378"/>
            <a:ext cx="4844954" cy="121427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E5EA1C9B-5AA5-4B37-B547-C210D0921181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V="1">
            <a:off x="4143372" y="3521893"/>
            <a:ext cx="4844954" cy="121427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142844" y="642924"/>
            <a:ext cx="8858312" cy="571505"/>
          </a:xfrm>
          <a:prstGeom prst="rect">
            <a:avLst/>
          </a:prstGeom>
          <a:solidFill>
            <a:srgbClr val="F9C661"/>
          </a:solidFill>
          <a:ln>
            <a:solidFill>
              <a:srgbClr val="F9C66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797" tIns="38899" rIns="77797" bIns="38899" rtlCol="0" anchor="ctr"/>
          <a:lstStyle/>
          <a:p>
            <a:pPr algn="ctr">
              <a:defRPr/>
            </a:pPr>
            <a:r>
              <a:rPr lang="ru-RU" b="1" dirty="0" smtClean="0">
                <a:solidFill>
                  <a:prstClr val="black"/>
                </a:solidFill>
                <a:latin typeface="Calibri"/>
              </a:rPr>
              <a:t>Системно развитый </a:t>
            </a:r>
            <a:r>
              <a:rPr lang="ru-RU" b="1" u="sng" dirty="0" smtClean="0">
                <a:solidFill>
                  <a:prstClr val="black"/>
                </a:solidFill>
                <a:latin typeface="Calibri"/>
              </a:rPr>
              <a:t>гастрономический туризм </a:t>
            </a:r>
            <a:r>
              <a:rPr lang="ru-RU" b="1" dirty="0" smtClean="0">
                <a:solidFill>
                  <a:prstClr val="black"/>
                </a:solidFill>
                <a:latin typeface="Calibri"/>
              </a:rPr>
              <a:t>способен дополнительно привлекать более 10% к общему </a:t>
            </a:r>
            <a:r>
              <a:rPr lang="ru-RU" b="1" dirty="0" err="1" smtClean="0">
                <a:solidFill>
                  <a:prstClr val="black"/>
                </a:solidFill>
                <a:latin typeface="Calibri"/>
              </a:rPr>
              <a:t>турпотоку</a:t>
            </a:r>
            <a:r>
              <a:rPr lang="ru-RU" b="1" dirty="0" smtClean="0">
                <a:solidFill>
                  <a:prstClr val="black"/>
                </a:solidFill>
                <a:latin typeface="Calibri"/>
              </a:rPr>
              <a:t>. </a:t>
            </a:r>
          </a:p>
          <a:p>
            <a:pPr algn="ctr">
              <a:defRPr/>
            </a:pPr>
            <a:r>
              <a:rPr lang="ru-RU" b="1" dirty="0" smtClean="0">
                <a:solidFill>
                  <a:prstClr val="black"/>
                </a:solidFill>
                <a:latin typeface="Calibri"/>
              </a:rPr>
              <a:t> А также, продвигать национальный и региональный </a:t>
            </a:r>
            <a:r>
              <a:rPr lang="ru-RU" b="1" dirty="0" err="1" smtClean="0">
                <a:solidFill>
                  <a:prstClr val="black"/>
                </a:solidFill>
                <a:latin typeface="Calibri"/>
              </a:rPr>
              <a:t>турпродукт</a:t>
            </a:r>
            <a:r>
              <a:rPr lang="ru-RU" b="1" dirty="0" smtClean="0">
                <a:solidFill>
                  <a:prstClr val="black"/>
                </a:solidFill>
                <a:latin typeface="Calibri"/>
              </a:rPr>
              <a:t> на всех этапах его продвижения.</a:t>
            </a:r>
            <a:endParaRPr lang="ru-RU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409270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tour-group-clipart-9.jpg"/>
          <p:cNvPicPr>
            <a:picLocks noChangeAspect="1"/>
          </p:cNvPicPr>
          <p:nvPr/>
        </p:nvPicPr>
        <p:blipFill>
          <a:blip r:embed="rId2" cstate="print"/>
          <a:srcRect t="22148" b="29126"/>
          <a:stretch>
            <a:fillRect/>
          </a:stretch>
        </p:blipFill>
        <p:spPr>
          <a:xfrm>
            <a:off x="2" y="3327834"/>
            <a:ext cx="4141687" cy="1815666"/>
          </a:xfrm>
          <a:prstGeom prst="rect">
            <a:avLst/>
          </a:prstGeom>
        </p:spPr>
      </p:pic>
      <p:pic>
        <p:nvPicPr>
          <p:cNvPr id="5" name="Рисунок 4" descr="map-1.jpg"/>
          <p:cNvPicPr>
            <a:picLocks noChangeAspect="1"/>
          </p:cNvPicPr>
          <p:nvPr/>
        </p:nvPicPr>
        <p:blipFill>
          <a:blip r:embed="rId3" cstate="print"/>
          <a:srcRect l="3729" t="2288" r="3016" b="6529"/>
          <a:stretch>
            <a:fillRect/>
          </a:stretch>
        </p:blipFill>
        <p:spPr>
          <a:xfrm>
            <a:off x="106733" y="2392315"/>
            <a:ext cx="4608143" cy="2679765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F35B61C9-FF5B-434C-A294-17B9872757E9}"/>
              </a:ext>
            </a:extLst>
          </p:cNvPr>
          <p:cNvSpPr/>
          <p:nvPr/>
        </p:nvSpPr>
        <p:spPr>
          <a:xfrm>
            <a:off x="142844" y="1500180"/>
            <a:ext cx="4536742" cy="82068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387" tIns="34194" rIns="68387" bIns="34194" rtlCol="0" anchor="ctr"/>
          <a:lstStyle/>
          <a:p>
            <a:pPr algn="ctr"/>
            <a:r>
              <a:rPr lang="ru-RU" b="1" dirty="0" smtClean="0"/>
              <a:t>Турпродукт территории – </a:t>
            </a:r>
            <a:r>
              <a:rPr lang="ru-RU" dirty="0" smtClean="0"/>
              <a:t>это набор товаров и услуг ориентированный на приём и обслуживание туристов на определённой местности. Может быть так, что есть много достопримечательностей, но нет турпродукта территории. </a:t>
            </a:r>
            <a:endParaRPr lang="ru-RU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F35B61C9-FF5B-434C-A294-17B9872757E9}"/>
              </a:ext>
            </a:extLst>
          </p:cNvPr>
          <p:cNvSpPr/>
          <p:nvPr/>
        </p:nvSpPr>
        <p:spPr>
          <a:xfrm>
            <a:off x="4840945" y="1500180"/>
            <a:ext cx="4160211" cy="8572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387" tIns="34194" rIns="68387" bIns="34194" rtlCol="0" anchor="ctr"/>
          <a:lstStyle/>
          <a:p>
            <a:pPr algn="ctr"/>
            <a:r>
              <a:rPr lang="ru-RU" b="1" dirty="0" err="1" smtClean="0"/>
              <a:t>Турпродукт</a:t>
            </a:r>
            <a:r>
              <a:rPr lang="ru-RU" b="1" dirty="0" smtClean="0"/>
              <a:t> туроператора или тур</a:t>
            </a:r>
            <a:r>
              <a:rPr lang="ru-RU" dirty="0" smtClean="0"/>
              <a:t> –</a:t>
            </a:r>
          </a:p>
          <a:p>
            <a:pPr algn="ctr"/>
            <a:r>
              <a:rPr lang="ru-RU" dirty="0" smtClean="0"/>
              <a:t> это то, что выбрал из предлагаемых товаров и услуг и упаковал в турпакет туроператор.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0" y="141482"/>
            <a:ext cx="9144000" cy="648071"/>
          </a:xfrm>
          <a:prstGeom prst="rect">
            <a:avLst/>
          </a:prstGeom>
        </p:spPr>
        <p:txBody>
          <a:bodyPr vert="horz" lIns="68387" tIns="34194" rIns="68387" bIns="34194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2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Туризм для территории – это инструмент </a:t>
            </a:r>
          </a:p>
          <a:p>
            <a:pPr algn="ctr">
              <a:spcBef>
                <a:spcPct val="0"/>
              </a:spcBef>
              <a:defRPr/>
            </a:pPr>
            <a:r>
              <a:rPr lang="ru-RU" sz="2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продажи местных товаров и услуг! </a:t>
            </a:r>
            <a:br>
              <a:rPr lang="ru-RU" sz="2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endParaRPr lang="ru-RU" sz="22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F35B61C9-FF5B-434C-A294-17B9872757E9}"/>
              </a:ext>
            </a:extLst>
          </p:cNvPr>
          <p:cNvSpPr/>
          <p:nvPr/>
        </p:nvSpPr>
        <p:spPr>
          <a:xfrm>
            <a:off x="142844" y="785800"/>
            <a:ext cx="8786874" cy="5978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387" tIns="34194" rIns="68387" bIns="34194" rtlCol="0" anchor="ctr"/>
          <a:lstStyle/>
          <a:p>
            <a:pPr algn="ctr"/>
            <a:r>
              <a:rPr lang="ru-RU" b="1" dirty="0" smtClean="0"/>
              <a:t>Туризм помогает развивать экономику региона, а не экономика подстраивается под туризм!</a:t>
            </a:r>
          </a:p>
          <a:p>
            <a:pPr algn="ctr"/>
            <a:r>
              <a:rPr lang="ru-RU" b="1" dirty="0" smtClean="0"/>
              <a:t>Предпринимателя заботит собственная выручка, а не величина </a:t>
            </a:r>
            <a:r>
              <a:rPr lang="ru-RU" b="1" dirty="0" err="1" smtClean="0"/>
              <a:t>турпотока</a:t>
            </a:r>
            <a:r>
              <a:rPr lang="ru-RU" b="1" dirty="0" smtClean="0"/>
              <a:t> в регион.</a:t>
            </a:r>
            <a:endParaRPr lang="ru-RU" dirty="0" smtClean="0"/>
          </a:p>
        </p:txBody>
      </p:sp>
      <p:pic>
        <p:nvPicPr>
          <p:cNvPr id="11" name="Рисунок 10" descr="tour-group-clipart-9.jpg"/>
          <p:cNvPicPr>
            <a:picLocks noChangeAspect="1"/>
          </p:cNvPicPr>
          <p:nvPr/>
        </p:nvPicPr>
        <p:blipFill>
          <a:blip r:embed="rId4" cstate="print"/>
          <a:srcRect t="22148" b="29126"/>
          <a:stretch>
            <a:fillRect/>
          </a:stretch>
        </p:blipFill>
        <p:spPr>
          <a:xfrm>
            <a:off x="5728787" y="3361302"/>
            <a:ext cx="3415214" cy="1782198"/>
          </a:xfrm>
          <a:prstGeom prst="rect">
            <a:avLst/>
          </a:prstGeom>
        </p:spPr>
      </p:pic>
      <p:cxnSp>
        <p:nvCxnSpPr>
          <p:cNvPr id="12" name="Прямая соединительная линия 11">
            <a:extLst>
              <a:ext uri="{FF2B5EF4-FFF2-40B4-BE49-F238E27FC236}">
                <a16:creationId xmlns="" xmlns:a16="http://schemas.microsoft.com/office/drawing/2014/main" id="{A4CAA993-6F1D-4265-A7C3-D1C0D02AC731}"/>
              </a:ext>
            </a:extLst>
          </p:cNvPr>
          <p:cNvCxnSpPr>
            <a:cxnSpLocks/>
          </p:cNvCxnSpPr>
          <p:nvPr/>
        </p:nvCxnSpPr>
        <p:spPr>
          <a:xfrm>
            <a:off x="0" y="681540"/>
            <a:ext cx="9144000" cy="0"/>
          </a:xfrm>
          <a:prstGeom prst="line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583574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Кому и для чего нужен гастрономический туризм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F35B61C9-FF5B-434C-A294-17B9872757E9}"/>
              </a:ext>
            </a:extLst>
          </p:cNvPr>
          <p:cNvSpPr/>
          <p:nvPr/>
        </p:nvSpPr>
        <p:spPr>
          <a:xfrm>
            <a:off x="214281" y="714362"/>
            <a:ext cx="8786875" cy="1428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387" tIns="34194" rIns="68387" bIns="34194" rtlCol="0" anchor="ctr"/>
          <a:lstStyle/>
          <a:p>
            <a:pPr algn="ctr"/>
            <a:r>
              <a:rPr lang="ru-RU" sz="1500" b="1" dirty="0" smtClean="0"/>
              <a:t>- С/Х территориям и производителям  </a:t>
            </a:r>
            <a:r>
              <a:rPr lang="ru-RU" sz="1500" dirty="0" smtClean="0"/>
              <a:t>-</a:t>
            </a:r>
            <a:r>
              <a:rPr lang="ru-RU" sz="1500" b="1" dirty="0" smtClean="0"/>
              <a:t> </a:t>
            </a:r>
            <a:r>
              <a:rPr lang="ru-RU" sz="1500" dirty="0" smtClean="0"/>
              <a:t>как способ рекламы, продажи и продвижения своей продукции на внутреннем и зарубежном рынках.</a:t>
            </a:r>
          </a:p>
          <a:p>
            <a:pPr algn="ctr"/>
            <a:r>
              <a:rPr lang="ru-RU" sz="1500" b="1" dirty="0" smtClean="0"/>
              <a:t>- Территориям, где нет мощных магнитов тур притяжения </a:t>
            </a:r>
            <a:r>
              <a:rPr lang="ru-RU" sz="1500" dirty="0" smtClean="0"/>
              <a:t>– развитие территории и пополнение бюджета.</a:t>
            </a:r>
          </a:p>
          <a:p>
            <a:pPr algn="ctr"/>
            <a:r>
              <a:rPr lang="ru-RU" sz="1500" b="1" dirty="0" smtClean="0"/>
              <a:t>- Туристским регионам для повышения привлекательности и увеличения тур потока </a:t>
            </a:r>
            <a:r>
              <a:rPr lang="ru-RU" sz="1500" dirty="0" smtClean="0"/>
              <a:t>– развитие территории и пополнение бюджета.</a:t>
            </a:r>
          </a:p>
        </p:txBody>
      </p:sp>
      <p:pic>
        <p:nvPicPr>
          <p:cNvPr id="9" name="Рисунок 8" descr="Wine_Grapes_Barrel_497687.jpg"/>
          <p:cNvPicPr>
            <a:picLocks noChangeAspect="1"/>
          </p:cNvPicPr>
          <p:nvPr/>
        </p:nvPicPr>
        <p:blipFill>
          <a:blip r:embed="rId2" cstate="print"/>
          <a:srcRect r="7718"/>
          <a:stretch>
            <a:fillRect/>
          </a:stretch>
        </p:blipFill>
        <p:spPr>
          <a:xfrm>
            <a:off x="142844" y="3571882"/>
            <a:ext cx="2643205" cy="1571618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F35B61C9-FF5B-434C-A294-17B9872757E9}"/>
              </a:ext>
            </a:extLst>
          </p:cNvPr>
          <p:cNvSpPr/>
          <p:nvPr/>
        </p:nvSpPr>
        <p:spPr>
          <a:xfrm>
            <a:off x="150450" y="2301720"/>
            <a:ext cx="2635600" cy="12701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387" tIns="34194" rIns="68387" bIns="34194" rtlCol="0" anchor="ctr"/>
          <a:lstStyle/>
          <a:p>
            <a:pPr algn="ctr"/>
            <a:r>
              <a:rPr lang="ru-RU" b="1" dirty="0" smtClean="0"/>
              <a:t>Сельскохозяйственный регион Испании </a:t>
            </a:r>
            <a:r>
              <a:rPr lang="ru-RU" b="1" dirty="0" err="1" smtClean="0"/>
              <a:t>Риоха</a:t>
            </a:r>
            <a:r>
              <a:rPr lang="ru-RU" b="1" dirty="0" smtClean="0"/>
              <a:t>.</a:t>
            </a:r>
          </a:p>
          <a:p>
            <a:pPr algn="ctr"/>
            <a:r>
              <a:rPr lang="ru-RU" dirty="0" smtClean="0"/>
              <a:t> Известен виноделием. </a:t>
            </a:r>
          </a:p>
          <a:p>
            <a:pPr algn="ctr"/>
            <a:r>
              <a:rPr lang="ru-RU" dirty="0" smtClean="0"/>
              <a:t>Один из самых популярных </a:t>
            </a:r>
            <a:r>
              <a:rPr lang="ru-RU" dirty="0" err="1" smtClean="0"/>
              <a:t>эногастрономических</a:t>
            </a:r>
            <a:r>
              <a:rPr lang="ru-RU" dirty="0" smtClean="0"/>
              <a:t> регионов мира.</a:t>
            </a:r>
          </a:p>
        </p:txBody>
      </p:sp>
      <p:pic>
        <p:nvPicPr>
          <p:cNvPr id="11" name="Рисунок 10" descr="spanish-gastronomy-main-1200x480.jpg"/>
          <p:cNvPicPr>
            <a:picLocks noChangeAspect="1"/>
          </p:cNvPicPr>
          <p:nvPr/>
        </p:nvPicPr>
        <p:blipFill>
          <a:blip r:embed="rId3" cstate="print"/>
          <a:srcRect l="487" r="-158"/>
          <a:stretch>
            <a:fillRect/>
          </a:stretch>
        </p:blipFill>
        <p:spPr>
          <a:xfrm>
            <a:off x="5643570" y="3643320"/>
            <a:ext cx="3357586" cy="1500180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F35B61C9-FF5B-434C-A294-17B9872757E9}"/>
              </a:ext>
            </a:extLst>
          </p:cNvPr>
          <p:cNvSpPr/>
          <p:nvPr/>
        </p:nvSpPr>
        <p:spPr>
          <a:xfrm>
            <a:off x="5647777" y="2285998"/>
            <a:ext cx="3353379" cy="13501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387" tIns="34194" rIns="68387" bIns="34194" rtlCol="0" anchor="ctr"/>
          <a:lstStyle/>
          <a:p>
            <a:pPr algn="ctr"/>
            <a:r>
              <a:rPr lang="ru-RU" b="1" dirty="0" err="1" smtClean="0"/>
              <a:t>г. Леон</a:t>
            </a:r>
          </a:p>
          <a:p>
            <a:pPr algn="ctr"/>
            <a:r>
              <a:rPr lang="ru-RU" dirty="0" smtClean="0"/>
              <a:t> Гастрономическая столица Испании на 2018 год (переходящий титул по итогам выборов за вклад в национальную гастрономию, продвижение национальной кухни и гастрономического туризма страны.)</a:t>
            </a:r>
          </a:p>
        </p:txBody>
      </p:sp>
      <p:cxnSp>
        <p:nvCxnSpPr>
          <p:cNvPr id="12" name="Прямая соединительная линия 11">
            <a:extLst>
              <a:ext uri="{FF2B5EF4-FFF2-40B4-BE49-F238E27FC236}">
                <a16:creationId xmlns="" xmlns:a16="http://schemas.microsoft.com/office/drawing/2014/main" id="{A4CAA993-6F1D-4265-A7C3-D1C0D02AC731}"/>
              </a:ext>
            </a:extLst>
          </p:cNvPr>
          <p:cNvCxnSpPr>
            <a:cxnSpLocks/>
          </p:cNvCxnSpPr>
          <p:nvPr/>
        </p:nvCxnSpPr>
        <p:spPr>
          <a:xfrm>
            <a:off x="0" y="627534"/>
            <a:ext cx="9144000" cy="0"/>
          </a:xfrm>
          <a:prstGeom prst="line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66" name="AutoShape 2" descr="ÐÐ°ÑÑÐ¸Ð½ÐºÐ¸ Ð¿Ð¾ Ð·Ð°Ð¿ÑÐ¾ÑÑ Ð³. ÐÑÐ½ÑÐ¾Ð»Ñ ÑÐµÑÑÐ¸Ð²Ð°Ð»Ñ Ð¿Ð¾Ð¼Ð¸Ð´Ð¾ÑÐ¾Ð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268" name="Picture 4" descr="ÐÐ°ÑÑÐ¸Ð½ÐºÐ¸ Ð¿Ð¾ Ð·Ð°Ð¿ÑÐ¾ÑÑ Ð³. ÐÑÐ½ÑÐ¾Ð»Ñ ÑÐµÑÑÐ¸Ð²Ð°Ð»Ñ Ð¿Ð¾Ð¼Ð¸Ð´Ð¾ÑÐ¾Ð²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3571883"/>
            <a:ext cx="2357454" cy="1571618"/>
          </a:xfrm>
          <a:prstGeom prst="rect">
            <a:avLst/>
          </a:prstGeom>
          <a:noFill/>
        </p:spPr>
      </p:pic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F35B61C9-FF5B-434C-A294-17B9872757E9}"/>
              </a:ext>
            </a:extLst>
          </p:cNvPr>
          <p:cNvSpPr/>
          <p:nvPr/>
        </p:nvSpPr>
        <p:spPr>
          <a:xfrm>
            <a:off x="3012123" y="2301720"/>
            <a:ext cx="2345695" cy="12701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387" tIns="34194" rIns="68387" bIns="34194" rtlCol="0" anchor="ctr"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 </a:t>
            </a:r>
            <a:r>
              <a:rPr lang="ru-RU" b="1" dirty="0" err="1" smtClean="0"/>
              <a:t>Буньоль</a:t>
            </a:r>
            <a:r>
              <a:rPr lang="ru-RU" b="1" dirty="0" smtClean="0"/>
              <a:t> </a:t>
            </a:r>
            <a:r>
              <a:rPr lang="ru-RU" dirty="0" smtClean="0"/>
              <a:t>(9000 жителей) Известен фестивалем </a:t>
            </a:r>
            <a:r>
              <a:rPr lang="ru-RU" dirty="0" err="1" smtClean="0"/>
              <a:t>Ла</a:t>
            </a:r>
            <a:r>
              <a:rPr lang="ru-RU" dirty="0" smtClean="0"/>
              <a:t> </a:t>
            </a:r>
            <a:r>
              <a:rPr lang="ru-RU" dirty="0" err="1" smtClean="0"/>
              <a:t>Томатина</a:t>
            </a:r>
            <a:r>
              <a:rPr lang="ru-RU" dirty="0" smtClean="0"/>
              <a:t>, в ходе которого устраивается битва помидорами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9522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это работает: Узнаёте страну?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0foto folklor.JPG"/>
          <p:cNvPicPr>
            <a:picLocks noChangeAspect="1"/>
          </p:cNvPicPr>
          <p:nvPr/>
        </p:nvPicPr>
        <p:blipFill>
          <a:blip r:embed="rId2" cstate="print"/>
          <a:srcRect l="27408"/>
          <a:stretch>
            <a:fillRect/>
          </a:stretch>
        </p:blipFill>
        <p:spPr>
          <a:xfrm>
            <a:off x="0" y="2767236"/>
            <a:ext cx="2904544" cy="2376264"/>
          </a:xfrm>
          <a:prstGeom prst="rect">
            <a:avLst/>
          </a:prstGeom>
        </p:spPr>
      </p:pic>
      <p:pic>
        <p:nvPicPr>
          <p:cNvPr id="14" name="Рисунок 13" descr="Сниввмок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25061" y="3111810"/>
            <a:ext cx="2818945" cy="2031690"/>
          </a:xfrm>
          <a:prstGeom prst="rect">
            <a:avLst/>
          </a:prstGeom>
        </p:spPr>
      </p:pic>
      <p:pic>
        <p:nvPicPr>
          <p:cNvPr id="16" name="Рисунок 15" descr="Чешская-Швейцария-1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04545" y="3319272"/>
            <a:ext cx="3442488" cy="1824228"/>
          </a:xfrm>
          <a:prstGeom prst="rect">
            <a:avLst/>
          </a:prstGeom>
        </p:spPr>
      </p:pic>
      <p:pic>
        <p:nvPicPr>
          <p:cNvPr id="17" name="Рисунок 16" descr="9.jpg"/>
          <p:cNvPicPr>
            <a:picLocks noChangeAspect="1"/>
          </p:cNvPicPr>
          <p:nvPr/>
        </p:nvPicPr>
        <p:blipFill>
          <a:blip r:embed="rId5" cstate="print"/>
          <a:srcRect l="19152" r="18899" b="10226"/>
          <a:stretch>
            <a:fillRect/>
          </a:stretch>
        </p:blipFill>
        <p:spPr>
          <a:xfrm>
            <a:off x="6562188" y="627534"/>
            <a:ext cx="2581812" cy="2646294"/>
          </a:xfrm>
          <a:prstGeom prst="rect">
            <a:avLst/>
          </a:prstGeom>
        </p:spPr>
      </p:pic>
      <p:pic>
        <p:nvPicPr>
          <p:cNvPr id="15" name="Рисунок 14" descr="150944771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420444" y="627534"/>
            <a:ext cx="4141744" cy="2970330"/>
          </a:xfrm>
          <a:prstGeom prst="rect">
            <a:avLst/>
          </a:prstGeom>
        </p:spPr>
      </p:pic>
      <p:pic>
        <p:nvPicPr>
          <p:cNvPr id="18" name="Рисунок 17" descr="0chinese downhill.jpg"/>
          <p:cNvPicPr>
            <a:picLocks noChangeAspect="1"/>
          </p:cNvPicPr>
          <p:nvPr/>
        </p:nvPicPr>
        <p:blipFill>
          <a:blip r:embed="rId7" cstate="print"/>
          <a:srcRect t="6735" r="32008" b="7395"/>
          <a:stretch>
            <a:fillRect/>
          </a:stretch>
        </p:blipFill>
        <p:spPr>
          <a:xfrm>
            <a:off x="0" y="627534"/>
            <a:ext cx="2420444" cy="2160240"/>
          </a:xfrm>
          <a:prstGeom prst="rect">
            <a:avLst/>
          </a:prstGeom>
        </p:spPr>
      </p:pic>
      <p:cxnSp>
        <p:nvCxnSpPr>
          <p:cNvPr id="9" name="Прямая соединительная линия 8">
            <a:extLst>
              <a:ext uri="{FF2B5EF4-FFF2-40B4-BE49-F238E27FC236}">
                <a16:creationId xmlns="" xmlns:a16="http://schemas.microsoft.com/office/drawing/2014/main" id="{A4CAA993-6F1D-4265-A7C3-D1C0D02AC731}"/>
              </a:ext>
            </a:extLst>
          </p:cNvPr>
          <p:cNvCxnSpPr>
            <a:cxnSpLocks/>
          </p:cNvCxnSpPr>
          <p:nvPr/>
        </p:nvCxnSpPr>
        <p:spPr>
          <a:xfrm>
            <a:off x="0" y="563448"/>
            <a:ext cx="9144000" cy="0"/>
          </a:xfrm>
          <a:prstGeom prst="line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Объект 2">
            <a:extLst>
              <a:ext uri="{FF2B5EF4-FFF2-40B4-BE49-F238E27FC236}">
                <a16:creationId xmlns="" xmlns:a16="http://schemas.microsoft.com/office/drawing/2014/main" id="{4D738B09-5488-49BB-ADD2-40311416BA9B}"/>
              </a:ext>
            </a:extLst>
          </p:cNvPr>
          <p:cNvSpPr txBox="1">
            <a:spLocks/>
          </p:cNvSpPr>
          <p:nvPr/>
        </p:nvSpPr>
        <p:spPr>
          <a:xfrm>
            <a:off x="6831133" y="4803196"/>
            <a:ext cx="1593748" cy="340305"/>
          </a:xfrm>
          <a:prstGeom prst="rect">
            <a:avLst/>
          </a:prstGeom>
        </p:spPr>
        <p:txBody>
          <a:bodyPr vert="horz" lIns="68387" tIns="34194" rIns="68387" bIns="34194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Музеи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ru-RU" sz="1500" dirty="0"/>
          </a:p>
        </p:txBody>
      </p:sp>
      <p:sp>
        <p:nvSpPr>
          <p:cNvPr id="11" name="Объект 2">
            <a:extLst>
              <a:ext uri="{FF2B5EF4-FFF2-40B4-BE49-F238E27FC236}">
                <a16:creationId xmlns="" xmlns:a16="http://schemas.microsoft.com/office/drawing/2014/main" id="{4D738B09-5488-49BB-ADD2-40311416BA9B}"/>
              </a:ext>
            </a:extLst>
          </p:cNvPr>
          <p:cNvSpPr txBox="1">
            <a:spLocks/>
          </p:cNvSpPr>
          <p:nvPr/>
        </p:nvSpPr>
        <p:spPr>
          <a:xfrm>
            <a:off x="6615982" y="2571751"/>
            <a:ext cx="2528023" cy="340305"/>
          </a:xfrm>
          <a:prstGeom prst="rect">
            <a:avLst/>
          </a:prstGeom>
        </p:spPr>
        <p:txBody>
          <a:bodyPr vert="horz" lIns="68387" tIns="34194" rIns="68387" bIns="34194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Народные промыслы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ru-RU" sz="1500" dirty="0"/>
          </a:p>
        </p:txBody>
      </p:sp>
      <p:sp>
        <p:nvSpPr>
          <p:cNvPr id="13" name="Объект 2">
            <a:extLst>
              <a:ext uri="{FF2B5EF4-FFF2-40B4-BE49-F238E27FC236}">
                <a16:creationId xmlns="" xmlns:a16="http://schemas.microsoft.com/office/drawing/2014/main" id="{4D738B09-5488-49BB-ADD2-40311416BA9B}"/>
              </a:ext>
            </a:extLst>
          </p:cNvPr>
          <p:cNvSpPr txBox="1">
            <a:spLocks/>
          </p:cNvSpPr>
          <p:nvPr/>
        </p:nvSpPr>
        <p:spPr>
          <a:xfrm>
            <a:off x="161313" y="4803196"/>
            <a:ext cx="1593748" cy="340305"/>
          </a:xfrm>
          <a:prstGeom prst="rect">
            <a:avLst/>
          </a:prstGeom>
        </p:spPr>
        <p:txBody>
          <a:bodyPr vert="horz" lIns="68387" tIns="34194" rIns="68387" bIns="34194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События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ru-RU" sz="1500" dirty="0"/>
          </a:p>
        </p:txBody>
      </p:sp>
      <p:sp>
        <p:nvSpPr>
          <p:cNvPr id="19" name="Объект 2">
            <a:extLst>
              <a:ext uri="{FF2B5EF4-FFF2-40B4-BE49-F238E27FC236}">
                <a16:creationId xmlns="" xmlns:a16="http://schemas.microsoft.com/office/drawing/2014/main" id="{4D738B09-5488-49BB-ADD2-40311416BA9B}"/>
              </a:ext>
            </a:extLst>
          </p:cNvPr>
          <p:cNvSpPr txBox="1">
            <a:spLocks/>
          </p:cNvSpPr>
          <p:nvPr/>
        </p:nvSpPr>
        <p:spPr>
          <a:xfrm>
            <a:off x="3980322" y="4803196"/>
            <a:ext cx="1593748" cy="340305"/>
          </a:xfrm>
          <a:prstGeom prst="rect">
            <a:avLst/>
          </a:prstGeom>
        </p:spPr>
        <p:txBody>
          <a:bodyPr vert="horz" lIns="68387" tIns="34194" rIns="68387" bIns="34194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Природа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ru-RU" sz="1500" dirty="0"/>
          </a:p>
        </p:txBody>
      </p:sp>
      <p:sp>
        <p:nvSpPr>
          <p:cNvPr id="20" name="Объект 2">
            <a:extLst>
              <a:ext uri="{FF2B5EF4-FFF2-40B4-BE49-F238E27FC236}">
                <a16:creationId xmlns="" xmlns:a16="http://schemas.microsoft.com/office/drawing/2014/main" id="{4D738B09-5488-49BB-ADD2-40311416BA9B}"/>
              </a:ext>
            </a:extLst>
          </p:cNvPr>
          <p:cNvSpPr txBox="1">
            <a:spLocks/>
          </p:cNvSpPr>
          <p:nvPr/>
        </p:nvSpPr>
        <p:spPr>
          <a:xfrm>
            <a:off x="3071802" y="3214693"/>
            <a:ext cx="3214710" cy="357190"/>
          </a:xfrm>
          <a:prstGeom prst="rect">
            <a:avLst/>
          </a:prstGeom>
        </p:spPr>
        <p:txBody>
          <a:bodyPr vert="horz" lIns="68387" tIns="34194" rIns="68387" bIns="34194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Достопримечательности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ru-RU" sz="1500" dirty="0"/>
          </a:p>
        </p:txBody>
      </p:sp>
      <p:sp>
        <p:nvSpPr>
          <p:cNvPr id="21" name="Объект 2">
            <a:extLst>
              <a:ext uri="{FF2B5EF4-FFF2-40B4-BE49-F238E27FC236}">
                <a16:creationId xmlns="" xmlns:a16="http://schemas.microsoft.com/office/drawing/2014/main" id="{4D738B09-5488-49BB-ADD2-40311416BA9B}"/>
              </a:ext>
            </a:extLst>
          </p:cNvPr>
          <p:cNvSpPr txBox="1">
            <a:spLocks/>
          </p:cNvSpPr>
          <p:nvPr/>
        </p:nvSpPr>
        <p:spPr>
          <a:xfrm>
            <a:off x="268894" y="642925"/>
            <a:ext cx="2159965" cy="357190"/>
          </a:xfrm>
          <a:prstGeom prst="rect">
            <a:avLst/>
          </a:prstGeom>
        </p:spPr>
        <p:txBody>
          <a:bodyPr vert="horz" lIns="68387" tIns="34194" rIns="68387" bIns="34194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Активный отдых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ru-RU" sz="15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1_СОВЕТ\КАРТИНКИ_ЕДА\10000003.jpg"/>
          <p:cNvPicPr>
            <a:picLocks noChangeAspect="1" noChangeArrowheads="1"/>
          </p:cNvPicPr>
          <p:nvPr/>
        </p:nvPicPr>
        <p:blipFill>
          <a:blip r:embed="rId2" cstate="print"/>
          <a:srcRect l="3425" t="7058" r="7500"/>
          <a:stretch>
            <a:fillRect/>
          </a:stretch>
        </p:blipFill>
        <p:spPr bwMode="auto">
          <a:xfrm>
            <a:off x="2" y="681540"/>
            <a:ext cx="2958333" cy="216024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" y="0"/>
            <a:ext cx="9143999" cy="57352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Гастрономический образ территории для привлечения туриста</a:t>
            </a:r>
            <a:b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>(что видит и покупает турист)</a:t>
            </a:r>
            <a:endParaRPr lang="ru-RU" sz="16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7" name="Рисунок 6" descr="bier_cz.jpg"/>
          <p:cNvPicPr>
            <a:picLocks noChangeAspect="1"/>
          </p:cNvPicPr>
          <p:nvPr/>
        </p:nvPicPr>
        <p:blipFill>
          <a:blip r:embed="rId3" cstate="print"/>
          <a:srcRect r="11319"/>
          <a:stretch>
            <a:fillRect/>
          </a:stretch>
        </p:blipFill>
        <p:spPr>
          <a:xfrm>
            <a:off x="6293244" y="681540"/>
            <a:ext cx="2850756" cy="2268252"/>
          </a:xfrm>
          <a:prstGeom prst="rect">
            <a:avLst/>
          </a:prstGeom>
        </p:spPr>
      </p:pic>
      <p:pic>
        <p:nvPicPr>
          <p:cNvPr id="8" name="Рисунок 7" descr="84ec6bfc5ce721412d4cbd73e0aa3d58.png"/>
          <p:cNvPicPr>
            <a:picLocks noChangeAspect="1"/>
          </p:cNvPicPr>
          <p:nvPr/>
        </p:nvPicPr>
        <p:blipFill>
          <a:blip r:embed="rId4" cstate="print"/>
          <a:srcRect t="12023" b="2326"/>
          <a:stretch>
            <a:fillRect/>
          </a:stretch>
        </p:blipFill>
        <p:spPr>
          <a:xfrm>
            <a:off x="6239459" y="2895786"/>
            <a:ext cx="2904545" cy="1944216"/>
          </a:xfrm>
          <a:prstGeom prst="rect">
            <a:avLst/>
          </a:prstGeom>
        </p:spPr>
      </p:pic>
      <p:pic>
        <p:nvPicPr>
          <p:cNvPr id="9" name="Рисунок 8" descr="2195128_900.jpg"/>
          <p:cNvPicPr>
            <a:picLocks noChangeAspect="1"/>
          </p:cNvPicPr>
          <p:nvPr/>
        </p:nvPicPr>
        <p:blipFill>
          <a:blip r:embed="rId5" cstate="print"/>
          <a:srcRect l="12201" r="15035" b="13601"/>
          <a:stretch>
            <a:fillRect/>
          </a:stretch>
        </p:blipFill>
        <p:spPr>
          <a:xfrm>
            <a:off x="3980323" y="3165816"/>
            <a:ext cx="2259133" cy="1728192"/>
          </a:xfrm>
          <a:prstGeom prst="rect">
            <a:avLst/>
          </a:prstGeom>
        </p:spPr>
      </p:pic>
      <p:pic>
        <p:nvPicPr>
          <p:cNvPr id="11" name="Рисунок 10" descr="9470391-jejtjt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2787774"/>
            <a:ext cx="3980322" cy="1944216"/>
          </a:xfrm>
          <a:prstGeom prst="rect">
            <a:avLst/>
          </a:prstGeom>
        </p:spPr>
      </p:pic>
      <p:pic>
        <p:nvPicPr>
          <p:cNvPr id="4" name="Рисунок 3" descr="494345024.jpg"/>
          <p:cNvPicPr>
            <a:picLocks noChangeAspect="1"/>
          </p:cNvPicPr>
          <p:nvPr/>
        </p:nvPicPr>
        <p:blipFill>
          <a:blip r:embed="rId7" cstate="print"/>
          <a:srcRect r="9825"/>
          <a:stretch>
            <a:fillRect/>
          </a:stretch>
        </p:blipFill>
        <p:spPr>
          <a:xfrm>
            <a:off x="2151500" y="573528"/>
            <a:ext cx="4410688" cy="2808312"/>
          </a:xfrm>
          <a:prstGeom prst="rect">
            <a:avLst/>
          </a:prstGeom>
          <a:effectLst>
            <a:softEdge rad="127000"/>
          </a:effectLst>
        </p:spPr>
      </p:pic>
      <p:cxnSp>
        <p:nvCxnSpPr>
          <p:cNvPr id="13" name="Прямая соединительная линия 12">
            <a:extLst>
              <a:ext uri="{FF2B5EF4-FFF2-40B4-BE49-F238E27FC236}">
                <a16:creationId xmlns="" xmlns:a16="http://schemas.microsoft.com/office/drawing/2014/main" id="{A4CAA993-6F1D-4265-A7C3-D1C0D02AC731}"/>
              </a:ext>
            </a:extLst>
          </p:cNvPr>
          <p:cNvCxnSpPr>
            <a:cxnSpLocks/>
          </p:cNvCxnSpPr>
          <p:nvPr/>
        </p:nvCxnSpPr>
        <p:spPr>
          <a:xfrm>
            <a:off x="0" y="563448"/>
            <a:ext cx="9144000" cy="0"/>
          </a:xfrm>
          <a:prstGeom prst="line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F35B61C9-FF5B-434C-A294-17B9872757E9}"/>
              </a:ext>
            </a:extLst>
          </p:cNvPr>
          <p:cNvSpPr/>
          <p:nvPr/>
        </p:nvSpPr>
        <p:spPr>
          <a:xfrm>
            <a:off x="0" y="4549434"/>
            <a:ext cx="9144000" cy="5940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387" tIns="34194" rIns="68387" bIns="34194" rtlCol="0" anchor="ctr"/>
          <a:lstStyle/>
          <a:p>
            <a:pPr algn="ctr"/>
            <a:r>
              <a:rPr lang="ru-RU" b="1" dirty="0" smtClean="0"/>
              <a:t>Территории достаточно иметь </a:t>
            </a:r>
            <a:r>
              <a:rPr lang="ru-RU" sz="1500" b="1" dirty="0" smtClean="0"/>
              <a:t>один основной</a:t>
            </a:r>
            <a:r>
              <a:rPr lang="ru-RU" b="1" dirty="0" smtClean="0"/>
              <a:t>, но стабильно качественный продукт, </a:t>
            </a:r>
            <a:r>
              <a:rPr lang="ru-RU" sz="1500" b="1" dirty="0" smtClean="0"/>
              <a:t>вокруг которого </a:t>
            </a:r>
            <a:r>
              <a:rPr lang="ru-RU" b="1" dirty="0" smtClean="0"/>
              <a:t>создаётся привлекательный для туриста </a:t>
            </a:r>
            <a:r>
              <a:rPr lang="ru-RU" sz="1500" b="1" dirty="0" smtClean="0"/>
              <a:t>образ территории</a:t>
            </a:r>
            <a:r>
              <a:rPr lang="ru-RU" b="1" dirty="0" smtClean="0"/>
              <a:t>.</a:t>
            </a:r>
            <a:endParaRPr lang="ru-RU" dirty="0" smtClean="0"/>
          </a:p>
        </p:txBody>
      </p:sp>
      <p:sp>
        <p:nvSpPr>
          <p:cNvPr id="12" name="Объект 2">
            <a:extLst>
              <a:ext uri="{FF2B5EF4-FFF2-40B4-BE49-F238E27FC236}">
                <a16:creationId xmlns="" xmlns:a16="http://schemas.microsoft.com/office/drawing/2014/main" id="{4D738B09-5488-49BB-ADD2-40311416BA9B}"/>
              </a:ext>
            </a:extLst>
          </p:cNvPr>
          <p:cNvSpPr txBox="1">
            <a:spLocks/>
          </p:cNvSpPr>
          <p:nvPr/>
        </p:nvSpPr>
        <p:spPr>
          <a:xfrm>
            <a:off x="928662" y="2500312"/>
            <a:ext cx="1593748" cy="27003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68387" tIns="34194" rIns="68387" bIns="34194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500" b="1" dirty="0" err="1" smtClean="0"/>
              <a:t>Гастро</a:t>
            </a:r>
            <a:r>
              <a:rPr lang="ru-RU" sz="1500" b="1" dirty="0" smtClean="0"/>
              <a:t> события</a:t>
            </a:r>
            <a:endParaRPr lang="ru-RU" sz="1500" b="1" dirty="0"/>
          </a:p>
          <a:p>
            <a:pPr marL="0" indent="0">
              <a:buNone/>
            </a:pPr>
            <a:endParaRPr lang="ru-RU" sz="1500" b="1" dirty="0"/>
          </a:p>
        </p:txBody>
      </p:sp>
      <p:sp>
        <p:nvSpPr>
          <p:cNvPr id="15" name="Объект 2">
            <a:extLst>
              <a:ext uri="{FF2B5EF4-FFF2-40B4-BE49-F238E27FC236}">
                <a16:creationId xmlns="" xmlns:a16="http://schemas.microsoft.com/office/drawing/2014/main" id="{4D738B09-5488-49BB-ADD2-40311416BA9B}"/>
              </a:ext>
            </a:extLst>
          </p:cNvPr>
          <p:cNvSpPr txBox="1">
            <a:spLocks/>
          </p:cNvSpPr>
          <p:nvPr/>
        </p:nvSpPr>
        <p:spPr>
          <a:xfrm>
            <a:off x="2143108" y="4143386"/>
            <a:ext cx="1500198" cy="214314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68387" tIns="34194" rIns="68387" bIns="34194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500" b="1" dirty="0" err="1" smtClean="0"/>
              <a:t>Гастро</a:t>
            </a:r>
            <a:r>
              <a:rPr lang="ru-RU" sz="1500" b="1" dirty="0" smtClean="0"/>
              <a:t> символы </a:t>
            </a:r>
            <a:endParaRPr lang="ru-RU" sz="1500" b="1" dirty="0"/>
          </a:p>
          <a:p>
            <a:pPr marL="0" indent="0">
              <a:buNone/>
            </a:pPr>
            <a:endParaRPr lang="ru-RU" sz="1500" b="1" dirty="0"/>
          </a:p>
        </p:txBody>
      </p:sp>
      <p:sp>
        <p:nvSpPr>
          <p:cNvPr id="16" name="Объект 2">
            <a:extLst>
              <a:ext uri="{FF2B5EF4-FFF2-40B4-BE49-F238E27FC236}">
                <a16:creationId xmlns="" xmlns:a16="http://schemas.microsoft.com/office/drawing/2014/main" id="{4D738B09-5488-49BB-ADD2-40311416BA9B}"/>
              </a:ext>
            </a:extLst>
          </p:cNvPr>
          <p:cNvSpPr txBox="1">
            <a:spLocks/>
          </p:cNvSpPr>
          <p:nvPr/>
        </p:nvSpPr>
        <p:spPr>
          <a:xfrm>
            <a:off x="4087899" y="2571750"/>
            <a:ext cx="5056102" cy="43204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68387" tIns="34194" rIns="68387" bIns="34194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500" b="1" dirty="0" smtClean="0"/>
              <a:t>Связь с местной культурой – местный продукт </a:t>
            </a:r>
            <a:br>
              <a:rPr lang="ru-RU" sz="1500" b="1" dirty="0" smtClean="0"/>
            </a:br>
            <a:r>
              <a:rPr lang="ru-RU" sz="1500" b="1" dirty="0" smtClean="0"/>
              <a:t>как достопримечательность</a:t>
            </a:r>
            <a:endParaRPr lang="ru-RU" sz="1500" b="1" dirty="0"/>
          </a:p>
          <a:p>
            <a:pPr marL="0" indent="0">
              <a:buNone/>
            </a:pPr>
            <a:endParaRPr lang="ru-RU" sz="1500" b="1" dirty="0"/>
          </a:p>
        </p:txBody>
      </p:sp>
      <p:sp>
        <p:nvSpPr>
          <p:cNvPr id="17" name="Объект 2">
            <a:extLst>
              <a:ext uri="{FF2B5EF4-FFF2-40B4-BE49-F238E27FC236}">
                <a16:creationId xmlns="" xmlns:a16="http://schemas.microsoft.com/office/drawing/2014/main" id="{4D738B09-5488-49BB-ADD2-40311416BA9B}"/>
              </a:ext>
            </a:extLst>
          </p:cNvPr>
          <p:cNvSpPr txBox="1">
            <a:spLocks/>
          </p:cNvSpPr>
          <p:nvPr/>
        </p:nvSpPr>
        <p:spPr>
          <a:xfrm>
            <a:off x="4643438" y="3071816"/>
            <a:ext cx="1500198" cy="28575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68387" tIns="34194" rIns="68387" bIns="34194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500" b="1" dirty="0" smtClean="0"/>
              <a:t>Уличная кухня</a:t>
            </a:r>
            <a:endParaRPr lang="ru-RU" sz="1500" b="1" dirty="0"/>
          </a:p>
          <a:p>
            <a:pPr marL="0" indent="0">
              <a:buNone/>
            </a:pPr>
            <a:endParaRPr lang="ru-RU" sz="1500" b="1" dirty="0"/>
          </a:p>
        </p:txBody>
      </p:sp>
      <p:sp>
        <p:nvSpPr>
          <p:cNvPr id="18" name="Объект 2">
            <a:extLst>
              <a:ext uri="{FF2B5EF4-FFF2-40B4-BE49-F238E27FC236}">
                <a16:creationId xmlns="" xmlns:a16="http://schemas.microsoft.com/office/drawing/2014/main" id="{4D738B09-5488-49BB-ADD2-40311416BA9B}"/>
              </a:ext>
            </a:extLst>
          </p:cNvPr>
          <p:cNvSpPr txBox="1">
            <a:spLocks/>
          </p:cNvSpPr>
          <p:nvPr/>
        </p:nvSpPr>
        <p:spPr>
          <a:xfrm>
            <a:off x="7286644" y="4071948"/>
            <a:ext cx="1714511" cy="41461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68387" tIns="34194" rIns="68387" bIns="34194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500" b="1" dirty="0" smtClean="0"/>
              <a:t>Знаковые объекты питания</a:t>
            </a:r>
            <a:endParaRPr lang="ru-RU" sz="1500" b="1" dirty="0"/>
          </a:p>
          <a:p>
            <a:pPr marL="0" indent="0">
              <a:buNone/>
            </a:pPr>
            <a:endParaRPr lang="ru-RU" sz="1500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0"/>
            <a:ext cx="9144000" cy="735546"/>
          </a:xfrm>
          <a:prstGeom prst="rect">
            <a:avLst/>
          </a:prstGeom>
        </p:spPr>
        <p:txBody>
          <a:bodyPr lIns="68387" tIns="34194" rIns="68387" bIns="34194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Подумаем что можно сделать с нашими продуктами и сырьём?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2501" y="2247714"/>
            <a:ext cx="2151501" cy="289578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print"/>
          <a:srcRect l="10344" t="5041"/>
          <a:stretch/>
        </p:blipFill>
        <p:spPr>
          <a:xfrm>
            <a:off x="5" y="2247714"/>
            <a:ext cx="2850752" cy="287399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/>
          <a:srcRect l="7648" t="8535" r="9622" b="15267"/>
          <a:stretch/>
        </p:blipFill>
        <p:spPr>
          <a:xfrm>
            <a:off x="2850757" y="2281183"/>
            <a:ext cx="1792340" cy="286231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857238"/>
            <a:ext cx="9144000" cy="139446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87" tIns="34194" rIns="68387" bIns="34194" rtlCol="0" anchor="ctr"/>
          <a:lstStyle/>
          <a:p>
            <a:pPr algn="ctr"/>
            <a:r>
              <a:rPr lang="ru-RU" sz="1500" dirty="0">
                <a:solidFill>
                  <a:schemeClr val="tx1"/>
                </a:solidFill>
              </a:rPr>
              <a:t>Цена на посадочный лук в сезон от 10 до 40 </a:t>
            </a:r>
            <a:r>
              <a:rPr lang="ru-RU" sz="1500" dirty="0" err="1">
                <a:solidFill>
                  <a:schemeClr val="tx1"/>
                </a:solidFill>
              </a:rPr>
              <a:t>руб</a:t>
            </a:r>
            <a:r>
              <a:rPr lang="ru-RU" sz="1500" dirty="0">
                <a:solidFill>
                  <a:schemeClr val="tx1"/>
                </a:solidFill>
              </a:rPr>
              <a:t>/кг. </a:t>
            </a:r>
            <a:r>
              <a:rPr lang="ru-RU" sz="1500" b="1" u="sng" dirty="0">
                <a:solidFill>
                  <a:schemeClr val="tx1"/>
                </a:solidFill>
              </a:rPr>
              <a:t>Непроданный выкидывают</a:t>
            </a:r>
            <a:r>
              <a:rPr lang="ru-RU" sz="1500" b="1" u="sng" dirty="0" smtClean="0">
                <a:solidFill>
                  <a:schemeClr val="tx1"/>
                </a:solidFill>
              </a:rPr>
              <a:t>!</a:t>
            </a:r>
          </a:p>
          <a:p>
            <a:pPr algn="ctr"/>
            <a:r>
              <a:rPr lang="ru-RU" sz="1500" dirty="0">
                <a:solidFill>
                  <a:schemeClr val="tx1"/>
                </a:solidFill>
              </a:rPr>
              <a:t/>
            </a:r>
            <a:br>
              <a:rPr lang="ru-RU" sz="1500" dirty="0">
                <a:solidFill>
                  <a:schemeClr val="tx1"/>
                </a:solidFill>
              </a:rPr>
            </a:br>
            <a:r>
              <a:rPr lang="ru-RU" sz="1500" dirty="0">
                <a:solidFill>
                  <a:schemeClr val="tx1"/>
                </a:solidFill>
              </a:rPr>
              <a:t>Маринованный в банке от 120 (отечественный) от 300 </a:t>
            </a:r>
            <a:r>
              <a:rPr lang="ru-RU" sz="1500" dirty="0" err="1">
                <a:solidFill>
                  <a:schemeClr val="tx1"/>
                </a:solidFill>
              </a:rPr>
              <a:t>руб</a:t>
            </a:r>
            <a:r>
              <a:rPr lang="ru-RU" sz="1500" dirty="0">
                <a:solidFill>
                  <a:schemeClr val="tx1"/>
                </a:solidFill>
              </a:rPr>
              <a:t> (импортный) за 300 </a:t>
            </a:r>
            <a:r>
              <a:rPr lang="ru-RU" sz="1500" dirty="0" err="1">
                <a:solidFill>
                  <a:schemeClr val="tx1"/>
                </a:solidFill>
              </a:rPr>
              <a:t>гр</a:t>
            </a:r>
            <a:r>
              <a:rPr lang="ru-RU" sz="1500" dirty="0">
                <a:solidFill>
                  <a:schemeClr val="tx1"/>
                </a:solidFill>
              </a:rPr>
              <a:t>  банку.</a:t>
            </a:r>
          </a:p>
          <a:p>
            <a:pPr algn="ctr"/>
            <a:r>
              <a:rPr lang="ru-RU" sz="1500" dirty="0">
                <a:solidFill>
                  <a:schemeClr val="tx1"/>
                </a:solidFill>
              </a:rPr>
              <a:t>Замариновать и расфасовать по банкам + гастрономическая концепция + продвижение через туризм = экономика региона и развитие туризма. </a:t>
            </a:r>
          </a:p>
        </p:txBody>
      </p:sp>
      <p:cxnSp>
        <p:nvCxnSpPr>
          <p:cNvPr id="7" name="Прямая соединительная линия 6"/>
          <p:cNvCxnSpPr>
            <a:cxnSpLocks/>
          </p:cNvCxnSpPr>
          <p:nvPr/>
        </p:nvCxnSpPr>
        <p:spPr>
          <a:xfrm>
            <a:off x="0" y="816555"/>
            <a:ext cx="9144000" cy="0"/>
          </a:xfrm>
          <a:prstGeom prst="line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0" name="Picture 4" descr="http://i.fotorecept.com/2015/04/29/330966/img/11449006.jpg"/>
          <p:cNvPicPr>
            <a:picLocks noChangeAspect="1" noChangeArrowheads="1"/>
          </p:cNvPicPr>
          <p:nvPr/>
        </p:nvPicPr>
        <p:blipFill>
          <a:blip r:embed="rId5" cstate="print"/>
          <a:srcRect l="6183" r="16016"/>
          <a:stretch>
            <a:fillRect/>
          </a:stretch>
        </p:blipFill>
        <p:spPr bwMode="auto">
          <a:xfrm>
            <a:off x="4572000" y="2517744"/>
            <a:ext cx="2366711" cy="24637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6308486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66129"/>
            <a:ext cx="9144000" cy="442564"/>
          </a:xfrm>
          <a:prstGeom prst="rect">
            <a:avLst/>
          </a:prstGeom>
        </p:spPr>
        <p:txBody>
          <a:bodyPr lIns="68387" tIns="34194" rIns="68387" bIns="34194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Мелкая картошка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628" y="2786064"/>
            <a:ext cx="3714776" cy="23017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71500" y="714362"/>
            <a:ext cx="3928996" cy="1749375"/>
          </a:xfrm>
          <a:prstGeom prst="rect">
            <a:avLst/>
          </a:prstGeom>
        </p:spPr>
        <p:txBody>
          <a:bodyPr lIns="68387" tIns="34194" rIns="68387" bIns="34194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500" b="1" dirty="0"/>
              <a:t>Неликвидный для нас мелкий «кормовой картофель» – </a:t>
            </a:r>
            <a:endParaRPr lang="ru-RU" sz="1500" b="1" dirty="0" smtClean="0"/>
          </a:p>
          <a:p>
            <a:r>
              <a:rPr lang="ru-RU" sz="1500" b="1" dirty="0" smtClean="0"/>
              <a:t>деликатес </a:t>
            </a:r>
            <a:r>
              <a:rPr lang="ru-RU" sz="1500" b="1" dirty="0"/>
              <a:t>в европейских странах,  в том числе в ресторанах высокой кухни!</a:t>
            </a:r>
            <a:br>
              <a:rPr lang="ru-RU" sz="1500" b="1" dirty="0"/>
            </a:br>
            <a:r>
              <a:rPr lang="ru-RU" sz="1500" b="1" dirty="0"/>
              <a:t> А что делают у нас?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628" y="642924"/>
            <a:ext cx="3714776" cy="21194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2071684"/>
            <a:ext cx="3208786" cy="3000396"/>
          </a:xfrm>
          <a:prstGeom prst="rect">
            <a:avLst/>
          </a:prstGeom>
        </p:spPr>
      </p:pic>
      <p:sp>
        <p:nvSpPr>
          <p:cNvPr id="16" name="Заголовок 1"/>
          <p:cNvSpPr txBox="1">
            <a:spLocks/>
          </p:cNvSpPr>
          <p:nvPr/>
        </p:nvSpPr>
        <p:spPr>
          <a:xfrm>
            <a:off x="3643306" y="3357569"/>
            <a:ext cx="1071570" cy="428627"/>
          </a:xfrm>
          <a:prstGeom prst="rect">
            <a:avLst/>
          </a:prstGeom>
        </p:spPr>
        <p:txBody>
          <a:bodyPr lIns="68387" tIns="34194" rIns="68387" bIns="34194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ИЛИ</a:t>
            </a:r>
          </a:p>
        </p:txBody>
      </p:sp>
      <p:cxnSp>
        <p:nvCxnSpPr>
          <p:cNvPr id="8" name="Прямая соединительная линия 7"/>
          <p:cNvCxnSpPr>
            <a:cxnSpLocks/>
          </p:cNvCxnSpPr>
          <p:nvPr/>
        </p:nvCxnSpPr>
        <p:spPr>
          <a:xfrm>
            <a:off x="0" y="601825"/>
            <a:ext cx="9144000" cy="0"/>
          </a:xfrm>
          <a:prstGeom prst="line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Стрелка: вниз 9">
            <a:extLst>
              <a:ext uri="{FF2B5EF4-FFF2-40B4-BE49-F238E27FC236}">
                <a16:creationId xmlns="" xmlns:a16="http://schemas.microsoft.com/office/drawing/2014/main" id="{8260E23D-A0F2-4869-8AEB-DCB37AB1E816}"/>
              </a:ext>
            </a:extLst>
          </p:cNvPr>
          <p:cNvSpPr/>
          <p:nvPr/>
        </p:nvSpPr>
        <p:spPr>
          <a:xfrm rot="2825502">
            <a:off x="8013267" y="402755"/>
            <a:ext cx="216024" cy="167062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87" tIns="34194" rIns="68387" bIns="34194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212978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2"/>
            <a:ext cx="9144000" cy="521029"/>
          </a:xfrm>
          <a:prstGeom prst="rect">
            <a:avLst/>
          </a:prstGeom>
        </p:spPr>
        <p:txBody>
          <a:bodyPr lIns="68387" tIns="34194" rIns="68387" bIns="34194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Травяные сборы и приправы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" name="Прямая соединительная линия 7"/>
          <p:cNvCxnSpPr>
            <a:cxnSpLocks/>
          </p:cNvCxnSpPr>
          <p:nvPr/>
        </p:nvCxnSpPr>
        <p:spPr>
          <a:xfrm>
            <a:off x="0" y="638146"/>
            <a:ext cx="9144000" cy="0"/>
          </a:xfrm>
          <a:prstGeom prst="line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/>
          <a:srcRect l="12201" r="12201"/>
          <a:stretch/>
        </p:blipFill>
        <p:spPr>
          <a:xfrm>
            <a:off x="1" y="1545636"/>
            <a:ext cx="2958333" cy="3186353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214282" y="785801"/>
            <a:ext cx="3781654" cy="761553"/>
          </a:xfrm>
          <a:prstGeom prst="rect">
            <a:avLst/>
          </a:prstGeom>
        </p:spPr>
        <p:txBody>
          <a:bodyPr wrap="square" lIns="68387" tIns="34194" rIns="68387" bIns="34194">
            <a:spAutoFit/>
          </a:bodyPr>
          <a:lstStyle/>
          <a:p>
            <a:r>
              <a:rPr lang="ru-RU" sz="1500" dirty="0"/>
              <a:t>Во многих регионах России набирает обороты бизнес на сборах различных трав для различных настоев</a:t>
            </a:r>
            <a:r>
              <a:rPr lang="ru-RU" dirty="0"/>
              <a:t>.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18211" y="1869672"/>
            <a:ext cx="1057045" cy="27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5984" y="2247714"/>
            <a:ext cx="3358016" cy="2247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F35B61C9-FF5B-434C-A294-17B9872757E9}"/>
              </a:ext>
            </a:extLst>
          </p:cNvPr>
          <p:cNvSpPr/>
          <p:nvPr/>
        </p:nvSpPr>
        <p:spPr>
          <a:xfrm>
            <a:off x="0" y="4552558"/>
            <a:ext cx="9144000" cy="51952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387" tIns="34194" rIns="68387" bIns="34194" rtlCol="0" anchor="ctr"/>
          <a:lstStyle/>
          <a:p>
            <a:pPr algn="ctr" fontAlgn="base"/>
            <a:r>
              <a:rPr lang="ru-RU" sz="1500" b="1" dirty="0" smtClean="0"/>
              <a:t>Даже, на первый взгляд, скудной базе можно выстроить целые рынки из большинства видов сырья (картофель, лук, капуста, зерновые, молочные и мясные продукты и т.д.).</a:t>
            </a:r>
            <a:endParaRPr lang="ru-RU" sz="1500" dirty="0" smtClean="0"/>
          </a:p>
        </p:txBody>
      </p:sp>
      <p:sp>
        <p:nvSpPr>
          <p:cNvPr id="13" name="Прямоугольник 12"/>
          <p:cNvSpPr/>
          <p:nvPr/>
        </p:nvSpPr>
        <p:spPr>
          <a:xfrm>
            <a:off x="4464422" y="789555"/>
            <a:ext cx="4536734" cy="992386"/>
          </a:xfrm>
          <a:prstGeom prst="rect">
            <a:avLst/>
          </a:prstGeom>
        </p:spPr>
        <p:txBody>
          <a:bodyPr wrap="square" lIns="68387" tIns="34194" rIns="68387" bIns="34194">
            <a:spAutoFit/>
          </a:bodyPr>
          <a:lstStyle/>
          <a:p>
            <a:pPr algn="just"/>
            <a:r>
              <a:rPr lang="ru-RU" sz="1500" dirty="0" smtClean="0"/>
              <a:t>Себестоимость (вместе с упаковкой) может отличаться от рыночной стоимости в 10 раз. Реализация, например, в качестве гастрономического сувенира аналогично магниту на холодильник.</a:t>
            </a:r>
            <a:endParaRPr lang="ru-RU" sz="1500" dirty="0"/>
          </a:p>
        </p:txBody>
      </p:sp>
    </p:spTree>
    <p:extLst>
      <p:ext uri="{BB962C8B-B14F-4D97-AF65-F5344CB8AC3E}">
        <p14:creationId xmlns="" xmlns:p14="http://schemas.microsoft.com/office/powerpoint/2010/main" val="1902511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Прямоугольник 44"/>
          <p:cNvSpPr/>
          <p:nvPr/>
        </p:nvSpPr>
        <p:spPr>
          <a:xfrm>
            <a:off x="161317" y="1005576"/>
            <a:ext cx="8821377" cy="1512168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87" tIns="34194" rIns="68387" bIns="34194"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9E9DF72-4916-47F8-9FB3-E9E764B0B0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9144000" cy="55632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5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Создание </a:t>
            </a:r>
            <a:r>
              <a:rPr lang="ru-RU" sz="2500" b="1" u="sng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экономически эффективного </a:t>
            </a:r>
            <a:r>
              <a:rPr lang="ru-RU" sz="25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гастрономического образа территории 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(визуальная часть)</a:t>
            </a:r>
            <a:endParaRPr lang="ru-RU" sz="20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135B4BA1-C092-4C26-A3EF-82265595AE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1313" y="1113589"/>
            <a:ext cx="2001170" cy="63392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1300" dirty="0" smtClean="0"/>
              <a:t>Сырьё </a:t>
            </a:r>
            <a:r>
              <a:rPr lang="ru-RU" sz="1300" dirty="0"/>
              <a:t>для приготовления продуктов питания</a:t>
            </a: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="" xmlns:a16="http://schemas.microsoft.com/office/drawing/2014/main" id="{352AE395-112D-450E-ABFC-2119B8090E18}"/>
              </a:ext>
            </a:extLst>
          </p:cNvPr>
          <p:cNvCxnSpPr>
            <a:cxnSpLocks/>
          </p:cNvCxnSpPr>
          <p:nvPr/>
        </p:nvCxnSpPr>
        <p:spPr>
          <a:xfrm>
            <a:off x="0" y="681540"/>
            <a:ext cx="9144000" cy="0"/>
          </a:xfrm>
          <a:prstGeom prst="line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9ED9D65E-6AA5-4BD7-90DD-BE3AD855F8E5}"/>
              </a:ext>
            </a:extLst>
          </p:cNvPr>
          <p:cNvSpPr/>
          <p:nvPr/>
        </p:nvSpPr>
        <p:spPr>
          <a:xfrm>
            <a:off x="0" y="4677984"/>
            <a:ext cx="9144000" cy="4655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87" tIns="34194" rIns="68387" bIns="34194" rtlCol="0" anchor="ctr"/>
          <a:lstStyle/>
          <a:p>
            <a:pPr algn="ctr"/>
            <a:r>
              <a:rPr lang="ru-RU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Гастрономия  работает на всех этапах продвижения турпродукта региона– </a:t>
            </a:r>
            <a:r>
              <a:rPr lang="ru-RU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«До поездки», </a:t>
            </a:r>
            <a:endParaRPr lang="ru-RU" sz="1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 время», «После поездки».</a:t>
            </a:r>
          </a:p>
        </p:txBody>
      </p:sp>
      <p:pic>
        <p:nvPicPr>
          <p:cNvPr id="27" name="Рисунок 26" descr="Гонг">
            <a:extLst>
              <a:ext uri="{FF2B5EF4-FFF2-40B4-BE49-F238E27FC236}">
                <a16:creationId xmlns="" xmlns:a16="http://schemas.microsoft.com/office/drawing/2014/main" id="{B73AC26E-8239-49F4-AB42-7E619CE1A59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53123" y="1761660"/>
            <a:ext cx="685800" cy="685800"/>
          </a:xfrm>
          <a:prstGeom prst="rect">
            <a:avLst/>
          </a:prstGeom>
        </p:spPr>
      </p:pic>
      <p:pic>
        <p:nvPicPr>
          <p:cNvPr id="31" name="Рисунок 30" descr="Закрытая крышкой тарелка">
            <a:extLst>
              <a:ext uri="{FF2B5EF4-FFF2-40B4-BE49-F238E27FC236}">
                <a16:creationId xmlns="" xmlns:a16="http://schemas.microsoft.com/office/drawing/2014/main" id="{D863B99A-52EE-45F3-9E05-173E30623CE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410633" y="1707654"/>
            <a:ext cx="685800" cy="685800"/>
          </a:xfrm>
          <a:prstGeom prst="rect">
            <a:avLst/>
          </a:prstGeom>
        </p:spPr>
      </p:pic>
      <p:pic>
        <p:nvPicPr>
          <p:cNvPr id="33" name="Рисунок 32" descr="Яблоко">
            <a:extLst>
              <a:ext uri="{FF2B5EF4-FFF2-40B4-BE49-F238E27FC236}">
                <a16:creationId xmlns="" xmlns:a16="http://schemas.microsoft.com/office/drawing/2014/main" id="{7CF3D847-0375-4BF6-B88A-E4A27E4E248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83300" y="1761660"/>
            <a:ext cx="685800" cy="685800"/>
          </a:xfrm>
          <a:prstGeom prst="rect">
            <a:avLst/>
          </a:prstGeom>
        </p:spPr>
      </p:pic>
      <p:pic>
        <p:nvPicPr>
          <p:cNvPr id="35" name="Рисунок 34" descr="Конфета">
            <a:extLst>
              <a:ext uri="{FF2B5EF4-FFF2-40B4-BE49-F238E27FC236}">
                <a16:creationId xmlns="" xmlns:a16="http://schemas.microsoft.com/office/drawing/2014/main" id="{0C4A6E8A-5866-4D31-819B-1D2A0E17ADA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904545" y="1653648"/>
            <a:ext cx="685800" cy="685800"/>
          </a:xfrm>
          <a:prstGeom prst="rect">
            <a:avLst/>
          </a:prstGeom>
        </p:spPr>
      </p:pic>
      <p:pic>
        <p:nvPicPr>
          <p:cNvPr id="37" name="Рисунок 36" descr="Вилка и нож">
            <a:extLst>
              <a:ext uri="{FF2B5EF4-FFF2-40B4-BE49-F238E27FC236}">
                <a16:creationId xmlns="" xmlns:a16="http://schemas.microsoft.com/office/drawing/2014/main" id="{F8201562-8CFC-49DA-A744-973435225F6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239455" y="1761660"/>
            <a:ext cx="685800" cy="685800"/>
          </a:xfrm>
          <a:prstGeom prst="rect">
            <a:avLst/>
          </a:prstGeom>
        </p:spPr>
      </p:pic>
      <p:sp>
        <p:nvSpPr>
          <p:cNvPr id="38" name="Объект 2">
            <a:extLst>
              <a:ext uri="{FF2B5EF4-FFF2-40B4-BE49-F238E27FC236}">
                <a16:creationId xmlns="" xmlns:a16="http://schemas.microsoft.com/office/drawing/2014/main" id="{DA6DA89D-A7E9-4EDF-9215-7E8CE6C1DCDF}"/>
              </a:ext>
            </a:extLst>
          </p:cNvPr>
          <p:cNvSpPr txBox="1">
            <a:spLocks/>
          </p:cNvSpPr>
          <p:nvPr/>
        </p:nvSpPr>
        <p:spPr>
          <a:xfrm>
            <a:off x="1485900" y="712435"/>
            <a:ext cx="6172200" cy="302510"/>
          </a:xfrm>
          <a:prstGeom prst="rect">
            <a:avLst/>
          </a:prstGeom>
        </p:spPr>
        <p:txBody>
          <a:bodyPr vert="horz" lIns="68387" tIns="34194" rIns="68387" bIns="34194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500" b="1" u="sng" dirty="0">
                <a:solidFill>
                  <a:schemeClr val="accent6">
                    <a:lumMod val="50000"/>
                  </a:schemeClr>
                </a:solidFill>
              </a:rPr>
              <a:t>Что </a:t>
            </a:r>
            <a:r>
              <a:rPr lang="ru-RU" sz="1500" b="1" u="sng" dirty="0" smtClean="0">
                <a:solidFill>
                  <a:schemeClr val="accent6">
                    <a:lumMod val="50000"/>
                  </a:schemeClr>
                </a:solidFill>
              </a:rPr>
              <a:t>включено в гастрономический образ территории (</a:t>
            </a:r>
            <a:r>
              <a:rPr lang="ru-RU" sz="1500" b="1" u="sng" dirty="0" err="1" smtClean="0">
                <a:solidFill>
                  <a:schemeClr val="accent6">
                    <a:lumMod val="50000"/>
                  </a:schemeClr>
                </a:solidFill>
              </a:rPr>
              <a:t>гастро</a:t>
            </a:r>
            <a:r>
              <a:rPr lang="ru-RU" sz="1500" b="1" u="sng" dirty="0" smtClean="0">
                <a:solidFill>
                  <a:schemeClr val="accent6">
                    <a:lumMod val="50000"/>
                  </a:schemeClr>
                </a:solidFill>
              </a:rPr>
              <a:t> концепт):</a:t>
            </a:r>
            <a:endParaRPr lang="ru-RU" sz="1500" b="1" u="sng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ru-RU" sz="600" dirty="0"/>
          </a:p>
          <a:p>
            <a:pPr marL="0" indent="0">
              <a:buNone/>
            </a:pPr>
            <a:endParaRPr lang="ru-RU" sz="1500" dirty="0"/>
          </a:p>
        </p:txBody>
      </p:sp>
      <p:sp>
        <p:nvSpPr>
          <p:cNvPr id="39" name="Объект 2">
            <a:extLst>
              <a:ext uri="{FF2B5EF4-FFF2-40B4-BE49-F238E27FC236}">
                <a16:creationId xmlns="" xmlns:a16="http://schemas.microsoft.com/office/drawing/2014/main" id="{4D738B09-5488-49BB-ADD2-40311416BA9B}"/>
              </a:ext>
            </a:extLst>
          </p:cNvPr>
          <p:cNvSpPr txBox="1">
            <a:spLocks/>
          </p:cNvSpPr>
          <p:nvPr/>
        </p:nvSpPr>
        <p:spPr>
          <a:xfrm>
            <a:off x="2151500" y="1221601"/>
            <a:ext cx="1593748" cy="340305"/>
          </a:xfrm>
          <a:prstGeom prst="rect">
            <a:avLst/>
          </a:prstGeom>
        </p:spPr>
        <p:txBody>
          <a:bodyPr vert="horz" lIns="68387" tIns="34194" rIns="68387" bIns="34194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300" dirty="0"/>
              <a:t>Продукты питания</a:t>
            </a:r>
          </a:p>
          <a:p>
            <a:pPr marL="0" indent="0">
              <a:buNone/>
            </a:pPr>
            <a:endParaRPr lang="ru-RU" sz="1500" dirty="0"/>
          </a:p>
        </p:txBody>
      </p:sp>
      <p:sp>
        <p:nvSpPr>
          <p:cNvPr id="40" name="Объект 2">
            <a:extLst>
              <a:ext uri="{FF2B5EF4-FFF2-40B4-BE49-F238E27FC236}">
                <a16:creationId xmlns="" xmlns:a16="http://schemas.microsoft.com/office/drawing/2014/main" id="{FB2D2F9D-2031-4612-AB92-BCC92D646DE3}"/>
              </a:ext>
            </a:extLst>
          </p:cNvPr>
          <p:cNvSpPr txBox="1">
            <a:spLocks/>
          </p:cNvSpPr>
          <p:nvPr/>
        </p:nvSpPr>
        <p:spPr>
          <a:xfrm>
            <a:off x="3872749" y="1221601"/>
            <a:ext cx="1803531" cy="340305"/>
          </a:xfrm>
          <a:prstGeom prst="rect">
            <a:avLst/>
          </a:prstGeom>
        </p:spPr>
        <p:txBody>
          <a:bodyPr vert="horz" lIns="68387" tIns="34194" rIns="68387" bIns="34194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300" dirty="0"/>
              <a:t>Блюда региональной кухни</a:t>
            </a:r>
          </a:p>
          <a:p>
            <a:pPr marL="0" indent="0">
              <a:buNone/>
            </a:pPr>
            <a:endParaRPr lang="ru-RU" sz="1500" dirty="0"/>
          </a:p>
        </p:txBody>
      </p:sp>
      <p:sp>
        <p:nvSpPr>
          <p:cNvPr id="41" name="Объект 2">
            <a:extLst>
              <a:ext uri="{FF2B5EF4-FFF2-40B4-BE49-F238E27FC236}">
                <a16:creationId xmlns="" xmlns:a16="http://schemas.microsoft.com/office/drawing/2014/main" id="{C6DA6DE0-074F-425B-879C-844D420D0A9E}"/>
              </a:ext>
            </a:extLst>
          </p:cNvPr>
          <p:cNvSpPr txBox="1">
            <a:spLocks/>
          </p:cNvSpPr>
          <p:nvPr/>
        </p:nvSpPr>
        <p:spPr>
          <a:xfrm>
            <a:off x="7490114" y="1063448"/>
            <a:ext cx="1397871" cy="396425"/>
          </a:xfrm>
          <a:prstGeom prst="rect">
            <a:avLst/>
          </a:prstGeom>
        </p:spPr>
        <p:txBody>
          <a:bodyPr vert="horz" lIns="68387" tIns="34194" rIns="68387" bIns="34194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300" dirty="0"/>
              <a:t>Экзотические блюда и технологии</a:t>
            </a:r>
          </a:p>
          <a:p>
            <a:pPr marL="0" indent="0" algn="ctr">
              <a:buNone/>
            </a:pPr>
            <a:endParaRPr lang="ru-RU" sz="1500" dirty="0"/>
          </a:p>
        </p:txBody>
      </p:sp>
      <p:sp>
        <p:nvSpPr>
          <p:cNvPr id="42" name="Объект 2">
            <a:extLst>
              <a:ext uri="{FF2B5EF4-FFF2-40B4-BE49-F238E27FC236}">
                <a16:creationId xmlns="" xmlns:a16="http://schemas.microsoft.com/office/drawing/2014/main" id="{1DA49CDD-AB0A-4E45-9D3B-4532B13E19BE}"/>
              </a:ext>
            </a:extLst>
          </p:cNvPr>
          <p:cNvSpPr txBox="1">
            <a:spLocks/>
          </p:cNvSpPr>
          <p:nvPr/>
        </p:nvSpPr>
        <p:spPr>
          <a:xfrm>
            <a:off x="5862938" y="1221601"/>
            <a:ext cx="1444421" cy="340305"/>
          </a:xfrm>
          <a:prstGeom prst="rect">
            <a:avLst/>
          </a:prstGeom>
        </p:spPr>
        <p:txBody>
          <a:bodyPr vert="horz" lIns="68387" tIns="34194" rIns="68387" bIns="34194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300" dirty="0"/>
              <a:t>Объекты питания</a:t>
            </a:r>
          </a:p>
          <a:p>
            <a:pPr marL="0" indent="0">
              <a:buNone/>
            </a:pPr>
            <a:endParaRPr lang="ru-RU" sz="1500" dirty="0"/>
          </a:p>
        </p:txBody>
      </p:sp>
      <p:pic>
        <p:nvPicPr>
          <p:cNvPr id="44" name="Рисунок 43" descr="Мороженое">
            <a:extLst>
              <a:ext uri="{FF2B5EF4-FFF2-40B4-BE49-F238E27FC236}">
                <a16:creationId xmlns="" xmlns:a16="http://schemas.microsoft.com/office/drawing/2014/main" id="{9AA0FAC6-2051-45EB-86A9-5CC89B51A348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2312868" y="1653648"/>
            <a:ext cx="685800" cy="685800"/>
          </a:xfrm>
          <a:prstGeom prst="rect">
            <a:avLst/>
          </a:prstGeom>
        </p:spPr>
      </p:pic>
      <p:pic>
        <p:nvPicPr>
          <p:cNvPr id="46" name="Рисунок 45" descr="Корова">
            <a:extLst>
              <a:ext uri="{FF2B5EF4-FFF2-40B4-BE49-F238E27FC236}">
                <a16:creationId xmlns="" xmlns:a16="http://schemas.microsoft.com/office/drawing/2014/main" id="{F5C7BBA3-1C8B-447F-A9CE-58B9FE235CBB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376467" y="1761660"/>
            <a:ext cx="685800" cy="685800"/>
          </a:xfrm>
          <a:prstGeom prst="rect">
            <a:avLst/>
          </a:prstGeom>
        </p:spPr>
      </p:pic>
      <p:sp>
        <p:nvSpPr>
          <p:cNvPr id="19" name="Прямоугольник 18">
            <a:extLst>
              <a:ext uri="{FF2B5EF4-FFF2-40B4-BE49-F238E27FC236}">
                <a16:creationId xmlns="" xmlns:a16="http://schemas.microsoft.com/office/drawing/2014/main" id="{9ED9D65E-6AA5-4BD7-90DD-BE3AD855F8E5}"/>
              </a:ext>
            </a:extLst>
          </p:cNvPr>
          <p:cNvSpPr/>
          <p:nvPr/>
        </p:nvSpPr>
        <p:spPr>
          <a:xfrm>
            <a:off x="0" y="2679762"/>
            <a:ext cx="9144000" cy="4860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87" tIns="34194" rIns="68387" bIns="34194" rtlCol="0" anchor="ctr"/>
          <a:lstStyle/>
          <a:p>
            <a:pPr algn="ctr"/>
            <a:r>
              <a:rPr lang="ru-RU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Инструменты продвижения укрепляют и являются частью туристского образа территории</a:t>
            </a:r>
            <a:endParaRPr lang="ru-RU" sz="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Объект 2">
            <a:extLst>
              <a:ext uri="{FF2B5EF4-FFF2-40B4-BE49-F238E27FC236}">
                <a16:creationId xmlns="" xmlns:a16="http://schemas.microsoft.com/office/drawing/2014/main" id="{4D738B09-5488-49BB-ADD2-40311416BA9B}"/>
              </a:ext>
            </a:extLst>
          </p:cNvPr>
          <p:cNvSpPr txBox="1">
            <a:spLocks/>
          </p:cNvSpPr>
          <p:nvPr/>
        </p:nvSpPr>
        <p:spPr>
          <a:xfrm>
            <a:off x="6" y="3327835"/>
            <a:ext cx="1183299" cy="340305"/>
          </a:xfrm>
          <a:prstGeom prst="rect">
            <a:avLst/>
          </a:prstGeom>
        </p:spPr>
        <p:txBody>
          <a:bodyPr vert="horz" lIns="68387" tIns="34194" rIns="68387" bIns="34194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300" dirty="0" smtClean="0"/>
              <a:t>События </a:t>
            </a:r>
            <a:endParaRPr lang="ru-RU" sz="1300" dirty="0"/>
          </a:p>
          <a:p>
            <a:pPr marL="0" indent="0">
              <a:buNone/>
            </a:pPr>
            <a:endParaRPr lang="ru-RU" sz="1500" dirty="0"/>
          </a:p>
        </p:txBody>
      </p:sp>
      <p:sp>
        <p:nvSpPr>
          <p:cNvPr id="21" name="Объект 2">
            <a:extLst>
              <a:ext uri="{FF2B5EF4-FFF2-40B4-BE49-F238E27FC236}">
                <a16:creationId xmlns="" xmlns:a16="http://schemas.microsoft.com/office/drawing/2014/main" id="{4D738B09-5488-49BB-ADD2-40311416BA9B}"/>
              </a:ext>
            </a:extLst>
          </p:cNvPr>
          <p:cNvSpPr txBox="1">
            <a:spLocks/>
          </p:cNvSpPr>
          <p:nvPr/>
        </p:nvSpPr>
        <p:spPr>
          <a:xfrm>
            <a:off x="1237089" y="3327835"/>
            <a:ext cx="1237144" cy="340305"/>
          </a:xfrm>
          <a:prstGeom prst="rect">
            <a:avLst/>
          </a:prstGeom>
        </p:spPr>
        <p:txBody>
          <a:bodyPr vert="horz" lIns="68387" tIns="34194" rIns="68387" bIns="34194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300" dirty="0" smtClean="0"/>
              <a:t>Уличная кухня</a:t>
            </a:r>
            <a:endParaRPr lang="ru-RU" sz="1300" dirty="0"/>
          </a:p>
          <a:p>
            <a:pPr marL="0" indent="0">
              <a:buNone/>
            </a:pPr>
            <a:endParaRPr lang="ru-RU" sz="1500" dirty="0"/>
          </a:p>
        </p:txBody>
      </p:sp>
      <p:sp>
        <p:nvSpPr>
          <p:cNvPr id="22" name="Объект 2">
            <a:extLst>
              <a:ext uri="{FF2B5EF4-FFF2-40B4-BE49-F238E27FC236}">
                <a16:creationId xmlns="" xmlns:a16="http://schemas.microsoft.com/office/drawing/2014/main" id="{4D738B09-5488-49BB-ADD2-40311416BA9B}"/>
              </a:ext>
            </a:extLst>
          </p:cNvPr>
          <p:cNvSpPr txBox="1">
            <a:spLocks/>
          </p:cNvSpPr>
          <p:nvPr/>
        </p:nvSpPr>
        <p:spPr>
          <a:xfrm>
            <a:off x="2581812" y="3327835"/>
            <a:ext cx="1506089" cy="340305"/>
          </a:xfrm>
          <a:prstGeom prst="rect">
            <a:avLst/>
          </a:prstGeom>
        </p:spPr>
        <p:txBody>
          <a:bodyPr vert="horz" lIns="68387" tIns="34194" rIns="68387" bIns="34194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300" dirty="0" smtClean="0"/>
              <a:t>Рынки и розница</a:t>
            </a:r>
            <a:endParaRPr lang="ru-RU" sz="1300" dirty="0"/>
          </a:p>
          <a:p>
            <a:pPr marL="0" indent="0">
              <a:buNone/>
            </a:pPr>
            <a:endParaRPr lang="ru-RU" sz="1500" dirty="0"/>
          </a:p>
        </p:txBody>
      </p:sp>
      <p:sp>
        <p:nvSpPr>
          <p:cNvPr id="23" name="Объект 2">
            <a:extLst>
              <a:ext uri="{FF2B5EF4-FFF2-40B4-BE49-F238E27FC236}">
                <a16:creationId xmlns="" xmlns:a16="http://schemas.microsoft.com/office/drawing/2014/main" id="{4D738B09-5488-49BB-ADD2-40311416BA9B}"/>
              </a:ext>
            </a:extLst>
          </p:cNvPr>
          <p:cNvSpPr txBox="1">
            <a:spLocks/>
          </p:cNvSpPr>
          <p:nvPr/>
        </p:nvSpPr>
        <p:spPr>
          <a:xfrm>
            <a:off x="4141690" y="3273829"/>
            <a:ext cx="1593748" cy="340305"/>
          </a:xfrm>
          <a:prstGeom prst="rect">
            <a:avLst/>
          </a:prstGeom>
        </p:spPr>
        <p:txBody>
          <a:bodyPr vert="horz" lIns="68387" tIns="34194" rIns="68387" bIns="34194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300" dirty="0" smtClean="0"/>
              <a:t>Гастрономические сувениры</a:t>
            </a:r>
            <a:endParaRPr lang="ru-RU" sz="1300" dirty="0"/>
          </a:p>
          <a:p>
            <a:pPr marL="0" indent="0">
              <a:buNone/>
            </a:pPr>
            <a:endParaRPr lang="ru-RU" sz="1500" dirty="0"/>
          </a:p>
        </p:txBody>
      </p:sp>
      <p:sp>
        <p:nvSpPr>
          <p:cNvPr id="24" name="Объект 2">
            <a:extLst>
              <a:ext uri="{FF2B5EF4-FFF2-40B4-BE49-F238E27FC236}">
                <a16:creationId xmlns="" xmlns:a16="http://schemas.microsoft.com/office/drawing/2014/main" id="{4D738B09-5488-49BB-ADD2-40311416BA9B}"/>
              </a:ext>
            </a:extLst>
          </p:cNvPr>
          <p:cNvSpPr txBox="1">
            <a:spLocks/>
          </p:cNvSpPr>
          <p:nvPr/>
        </p:nvSpPr>
        <p:spPr>
          <a:xfrm>
            <a:off x="5701567" y="3273829"/>
            <a:ext cx="1290932" cy="340305"/>
          </a:xfrm>
          <a:prstGeom prst="rect">
            <a:avLst/>
          </a:prstGeom>
        </p:spPr>
        <p:txBody>
          <a:bodyPr vert="horz" lIns="68387" tIns="34194" rIns="68387" bIns="34194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300" dirty="0" smtClean="0"/>
              <a:t>Аксессуары и сувениры</a:t>
            </a:r>
            <a:endParaRPr lang="ru-RU" sz="1300" dirty="0"/>
          </a:p>
          <a:p>
            <a:pPr marL="0" indent="0">
              <a:buNone/>
            </a:pPr>
            <a:endParaRPr lang="ru-RU" sz="1500" dirty="0"/>
          </a:p>
        </p:txBody>
      </p:sp>
      <p:sp>
        <p:nvSpPr>
          <p:cNvPr id="25" name="Объект 2">
            <a:extLst>
              <a:ext uri="{FF2B5EF4-FFF2-40B4-BE49-F238E27FC236}">
                <a16:creationId xmlns="" xmlns:a16="http://schemas.microsoft.com/office/drawing/2014/main" id="{4D738B09-5488-49BB-ADD2-40311416BA9B}"/>
              </a:ext>
            </a:extLst>
          </p:cNvPr>
          <p:cNvSpPr txBox="1">
            <a:spLocks/>
          </p:cNvSpPr>
          <p:nvPr/>
        </p:nvSpPr>
        <p:spPr>
          <a:xfrm>
            <a:off x="7046288" y="3273829"/>
            <a:ext cx="806833" cy="340305"/>
          </a:xfrm>
          <a:prstGeom prst="rect">
            <a:avLst/>
          </a:prstGeom>
        </p:spPr>
        <p:txBody>
          <a:bodyPr vert="horz" lIns="68387" tIns="34194" rIns="68387" bIns="34194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300" dirty="0" err="1" smtClean="0"/>
              <a:t>Контент</a:t>
            </a:r>
            <a:endParaRPr lang="ru-RU" sz="1300" dirty="0"/>
          </a:p>
          <a:p>
            <a:pPr marL="0" indent="0">
              <a:buNone/>
            </a:pPr>
            <a:endParaRPr lang="ru-RU" sz="1500" dirty="0"/>
          </a:p>
        </p:txBody>
      </p:sp>
      <p:sp>
        <p:nvSpPr>
          <p:cNvPr id="26" name="Объект 2">
            <a:extLst>
              <a:ext uri="{FF2B5EF4-FFF2-40B4-BE49-F238E27FC236}">
                <a16:creationId xmlns="" xmlns:a16="http://schemas.microsoft.com/office/drawing/2014/main" id="{4D738B09-5488-49BB-ADD2-40311416BA9B}"/>
              </a:ext>
            </a:extLst>
          </p:cNvPr>
          <p:cNvSpPr txBox="1">
            <a:spLocks/>
          </p:cNvSpPr>
          <p:nvPr/>
        </p:nvSpPr>
        <p:spPr>
          <a:xfrm>
            <a:off x="8014438" y="3273829"/>
            <a:ext cx="1129567" cy="340305"/>
          </a:xfrm>
          <a:prstGeom prst="rect">
            <a:avLst/>
          </a:prstGeom>
        </p:spPr>
        <p:txBody>
          <a:bodyPr vert="horz" lIns="68387" tIns="34194" rIns="68387" bIns="34194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300" dirty="0" err="1" smtClean="0"/>
              <a:t>Гастро</a:t>
            </a:r>
            <a:r>
              <a:rPr lang="ru-RU" sz="1300" dirty="0" smtClean="0"/>
              <a:t> туры</a:t>
            </a:r>
            <a:endParaRPr lang="ru-RU" sz="1500" dirty="0"/>
          </a:p>
        </p:txBody>
      </p:sp>
      <p:pic>
        <p:nvPicPr>
          <p:cNvPr id="28" name="Рисунок 27" descr="Снооимок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61311" y="3705877"/>
            <a:ext cx="914411" cy="917727"/>
          </a:xfrm>
          <a:prstGeom prst="rect">
            <a:avLst/>
          </a:prstGeom>
        </p:spPr>
      </p:pic>
      <p:pic>
        <p:nvPicPr>
          <p:cNvPr id="29" name="Рисунок 28" descr="231944-c4ca4238a0b923820dcc509a6f75849b.jpg"/>
          <p:cNvPicPr>
            <a:picLocks noChangeAspect="1"/>
          </p:cNvPicPr>
          <p:nvPr/>
        </p:nvPicPr>
        <p:blipFill>
          <a:blip r:embed="rId17" cstate="print"/>
          <a:srcRect l="30344" t="40928" r="30344" b="36392"/>
          <a:stretch>
            <a:fillRect/>
          </a:stretch>
        </p:blipFill>
        <p:spPr>
          <a:xfrm>
            <a:off x="1237091" y="3867894"/>
            <a:ext cx="1290933" cy="810090"/>
          </a:xfrm>
          <a:prstGeom prst="rect">
            <a:avLst/>
          </a:prstGeom>
        </p:spPr>
      </p:pic>
      <p:pic>
        <p:nvPicPr>
          <p:cNvPr id="30" name="Рисунок 29" descr="shopping-basket-icon-png-10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2850755" y="3705876"/>
            <a:ext cx="960826" cy="964704"/>
          </a:xfrm>
          <a:prstGeom prst="rect">
            <a:avLst/>
          </a:prstGeom>
        </p:spPr>
      </p:pic>
      <p:pic>
        <p:nvPicPr>
          <p:cNvPr id="32" name="Рисунок 31" descr="zvrojxovquebxcyigsba.pn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4464422" y="3651870"/>
            <a:ext cx="938906" cy="942696"/>
          </a:xfrm>
          <a:prstGeom prst="rect">
            <a:avLst/>
          </a:prstGeom>
        </p:spPr>
      </p:pic>
      <p:pic>
        <p:nvPicPr>
          <p:cNvPr id="34" name="Рисунок 33" descr="0ee5bafa47ea7f6737a586791c998e72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5755355" y="3921901"/>
            <a:ext cx="901048" cy="596801"/>
          </a:xfrm>
          <a:prstGeom prst="rect">
            <a:avLst/>
          </a:prstGeom>
        </p:spPr>
      </p:pic>
      <p:pic>
        <p:nvPicPr>
          <p:cNvPr id="36" name="Рисунок 35" descr="Изображение выглядит как дерево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xmlns="" id="{CA96F276-7BFD-4715-80EE-7F647D6AB3A0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00082" y="3597864"/>
            <a:ext cx="698599" cy="1026114"/>
          </a:xfrm>
          <a:prstGeom prst="rect">
            <a:avLst/>
          </a:prstGeom>
        </p:spPr>
      </p:pic>
      <p:pic>
        <p:nvPicPr>
          <p:cNvPr id="43" name="Рисунок 42" descr="900_900_fixed.jp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8043712" y="3489852"/>
            <a:ext cx="1100288" cy="113241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147365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"/>
            <a:ext cx="9144000" cy="4654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797" tIns="38899" rIns="77797" bIns="38899" rtlCol="0" anchor="ctr"/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устроена «туристская гастрономия» территории</a:t>
            </a:r>
          </a:p>
        </p:txBody>
      </p:sp>
      <p:graphicFrame>
        <p:nvGraphicFramePr>
          <p:cNvPr id="6" name="Схема 5"/>
          <p:cNvGraphicFramePr/>
          <p:nvPr/>
        </p:nvGraphicFramePr>
        <p:xfrm>
          <a:off x="4572004" y="857348"/>
          <a:ext cx="4303110" cy="35024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7" name="Рисунок 16" descr="depositphotos_28191621-stock-illustration-icons-of-animals-and-food.jpg"/>
          <p:cNvPicPr>
            <a:picLocks noChangeAspect="1"/>
          </p:cNvPicPr>
          <p:nvPr/>
        </p:nvPicPr>
        <p:blipFill>
          <a:blip r:embed="rId6" cstate="print"/>
          <a:srcRect l="61027" r="3010" b="76025"/>
          <a:stretch>
            <a:fillRect/>
          </a:stretch>
        </p:blipFill>
        <p:spPr>
          <a:xfrm>
            <a:off x="4679577" y="3355477"/>
            <a:ext cx="1775033" cy="1077626"/>
          </a:xfrm>
          <a:prstGeom prst="rect">
            <a:avLst/>
          </a:prstGeom>
        </p:spPr>
      </p:pic>
      <p:pic>
        <p:nvPicPr>
          <p:cNvPr id="14" name="Рисунок 13" descr="restaurant-icons-symbols-26881747.jpg"/>
          <p:cNvPicPr>
            <a:picLocks noChangeAspect="1"/>
          </p:cNvPicPr>
          <p:nvPr/>
        </p:nvPicPr>
        <p:blipFill>
          <a:blip r:embed="rId7" cstate="print"/>
          <a:srcRect l="8350" t="8791" r="66437" b="54806"/>
          <a:stretch>
            <a:fillRect/>
          </a:stretch>
        </p:blipFill>
        <p:spPr>
          <a:xfrm>
            <a:off x="5002312" y="759379"/>
            <a:ext cx="753044" cy="783728"/>
          </a:xfrm>
          <a:prstGeom prst="rect">
            <a:avLst/>
          </a:prstGeom>
        </p:spPr>
      </p:pic>
      <p:pic>
        <p:nvPicPr>
          <p:cNvPr id="20" name="Рисунок 19" descr="depositphotos_28191621-stock-illustration-icons-of-animals-and-food — копия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356846" y="2914631"/>
            <a:ext cx="726011" cy="622253"/>
          </a:xfrm>
          <a:prstGeom prst="rect">
            <a:avLst/>
          </a:prstGeom>
        </p:spPr>
      </p:pic>
      <p:pic>
        <p:nvPicPr>
          <p:cNvPr id="21" name="Рисунок 20" descr="depositphotos_19252791-Restaurant-and-menu-symbol-such-logo.-Vector-version-also-available-in-gallery.jpg"/>
          <p:cNvPicPr>
            <a:picLocks noChangeAspect="1"/>
          </p:cNvPicPr>
          <p:nvPr/>
        </p:nvPicPr>
        <p:blipFill>
          <a:blip r:embed="rId9" cstate="print"/>
          <a:srcRect l="18267" t="14764" r="17046" b="10955"/>
          <a:stretch>
            <a:fillRect/>
          </a:stretch>
        </p:blipFill>
        <p:spPr>
          <a:xfrm>
            <a:off x="4303055" y="1690057"/>
            <a:ext cx="694428" cy="930677"/>
          </a:xfrm>
          <a:prstGeom prst="rect">
            <a:avLst/>
          </a:prstGeom>
        </p:spPr>
      </p:pic>
      <p:pic>
        <p:nvPicPr>
          <p:cNvPr id="16" name="Рисунок 15" descr="noroot — копия.jpg"/>
          <p:cNvPicPr>
            <a:picLocks noChangeAspect="1"/>
          </p:cNvPicPr>
          <p:nvPr/>
        </p:nvPicPr>
        <p:blipFill>
          <a:blip r:embed="rId10" cstate="print"/>
          <a:srcRect l="7161" t="23540" r="4641" b="21020"/>
          <a:stretch>
            <a:fillRect/>
          </a:stretch>
        </p:blipFill>
        <p:spPr>
          <a:xfrm>
            <a:off x="7584178" y="1071552"/>
            <a:ext cx="1383559" cy="912403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42844" y="3571882"/>
            <a:ext cx="4321578" cy="69182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797" tIns="38899" rIns="77797" bIns="38899"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Местный производитель </a:t>
            </a:r>
            <a:r>
              <a:rPr lang="ru-RU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создаёт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гастрономическую </a:t>
            </a:r>
            <a:r>
              <a:rPr lang="ru-RU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базу 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региона и </a:t>
            </a:r>
            <a:r>
              <a:rPr lang="ru-RU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задаёт тренд 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развития.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42844" y="1785932"/>
            <a:ext cx="3622324" cy="159608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797" tIns="38899" rIns="77797" bIns="38899"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Малый бизнес создаёт «атмосферу места» (объекты питания, дегустации и мастер-классы, розничная и уличная торговля, сувенирная продукция и аксессуары, активности для туристов и т.д.) подстраивается к заданному тренду. Участвует в проведении гастрономических событий и т.д.</a:t>
            </a:r>
            <a:endParaRPr lang="ru-RU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42843" y="714362"/>
            <a:ext cx="4375423" cy="92671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797" tIns="38899" rIns="77797" bIns="38899"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Туризм предоставляет инфраструктуру по приёму и сервисы для туриста. Самостоятельно занимается продвижением товаров и производителя. Участвует в продажах местной продукции.</a:t>
            </a:r>
            <a:endParaRPr lang="ru-RU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="" xmlns:a16="http://schemas.microsoft.com/office/drawing/2014/main" id="{A4CAA993-6F1D-4265-A7C3-D1C0D02AC731}"/>
              </a:ext>
            </a:extLst>
          </p:cNvPr>
          <p:cNvCxnSpPr>
            <a:cxnSpLocks/>
          </p:cNvCxnSpPr>
          <p:nvPr/>
        </p:nvCxnSpPr>
        <p:spPr>
          <a:xfrm>
            <a:off x="0" y="563448"/>
            <a:ext cx="9144000" cy="0"/>
          </a:xfrm>
          <a:prstGeom prst="line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142844" y="4429138"/>
            <a:ext cx="8858312" cy="636778"/>
          </a:xfrm>
          <a:prstGeom prst="rect">
            <a:avLst/>
          </a:prstGeom>
          <a:solidFill>
            <a:srgbClr val="FFE9A3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797" tIns="38899" rIns="77797" bIns="38899"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Гастрономический образ территории – это</a:t>
            </a:r>
            <a:r>
              <a:rPr lang="ru-RU" sz="1500" b="1" dirty="0" smtClean="0">
                <a:solidFill>
                  <a:schemeClr val="tx1"/>
                </a:solidFill>
              </a:rPr>
              <a:t> механизм взаимовыгодного межотраслевого сотрудничества </a:t>
            </a:r>
            <a:r>
              <a:rPr lang="ru-RU" b="1" dirty="0" smtClean="0">
                <a:solidFill>
                  <a:schemeClr val="tx1"/>
                </a:solidFill>
              </a:rPr>
              <a:t>производителей, малого бизнеса, туризма и властей региона.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Рисунок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00" y="785801"/>
            <a:ext cx="6357981" cy="4061612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2" name="Прямоугольник 21"/>
          <p:cNvSpPr/>
          <p:nvPr/>
        </p:nvSpPr>
        <p:spPr>
          <a:xfrm>
            <a:off x="4755548" y="407163"/>
            <a:ext cx="1608833" cy="438581"/>
          </a:xfrm>
          <a:prstGeom prst="rect">
            <a:avLst/>
          </a:prstGeom>
        </p:spPr>
        <p:txBody>
          <a:bodyPr wrap="square" lIns="68387" tIns="34194" rIns="68387" bIns="34194">
            <a:spAutoFit/>
          </a:bodyPr>
          <a:lstStyle/>
          <a:p>
            <a:pPr algn="ctr"/>
            <a:r>
              <a:rPr lang="ru-RU" sz="1200" dirty="0">
                <a:solidFill>
                  <a:schemeClr val="bg1"/>
                </a:solidFill>
              </a:rPr>
              <a:t>Добро пожаловать на PowerPointBase.com!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4429123" y="1000114"/>
            <a:ext cx="2571769" cy="1454050"/>
          </a:xfrm>
          <a:prstGeom prst="rect">
            <a:avLst/>
          </a:prstGeom>
        </p:spPr>
        <p:txBody>
          <a:bodyPr wrap="square" lIns="68387" tIns="34194" rIns="68387" bIns="34194">
            <a:spAutoFit/>
          </a:bodyPr>
          <a:lstStyle/>
          <a:p>
            <a:pPr algn="ctr"/>
            <a:r>
              <a:rPr lang="ru-RU" sz="1500" b="1" dirty="0" smtClean="0">
                <a:solidFill>
                  <a:srgbClr val="C00000"/>
                </a:solidFill>
              </a:rPr>
              <a:t>МАЛОМУ БИЗНЕСУ</a:t>
            </a:r>
            <a:r>
              <a:rPr lang="ru-RU" sz="1500" b="1" dirty="0" smtClean="0"/>
              <a:t>, </a:t>
            </a:r>
          </a:p>
          <a:p>
            <a:pPr algn="ctr"/>
            <a:r>
              <a:rPr lang="ru-RU" sz="1500" b="1" dirty="0" smtClean="0"/>
              <a:t>включая</a:t>
            </a:r>
            <a:r>
              <a:rPr lang="ru-RU" sz="1500" b="1" dirty="0"/>
              <a:t>: объекты питания, производителей, сувениров,  посуды, </a:t>
            </a:r>
            <a:endParaRPr lang="ru-RU" sz="1500" b="1" dirty="0" smtClean="0"/>
          </a:p>
          <a:p>
            <a:pPr algn="ctr"/>
            <a:r>
              <a:rPr lang="ru-RU" sz="1500" b="1" dirty="0" smtClean="0"/>
              <a:t>аксессуаров </a:t>
            </a:r>
            <a:r>
              <a:rPr lang="ru-RU" sz="1500" b="1" dirty="0"/>
              <a:t>и т.д.</a:t>
            </a:r>
          </a:p>
          <a:p>
            <a:pPr algn="ctr"/>
            <a:endParaRPr lang="ru-RU" sz="1500" b="1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4974486" y="2998846"/>
            <a:ext cx="1954968" cy="961608"/>
          </a:xfrm>
          <a:prstGeom prst="rect">
            <a:avLst/>
          </a:prstGeom>
        </p:spPr>
        <p:txBody>
          <a:bodyPr wrap="square" lIns="68387" tIns="34194" rIns="68387" bIns="34194">
            <a:spAutoFit/>
          </a:bodyPr>
          <a:lstStyle/>
          <a:p>
            <a:pPr algn="ctr"/>
            <a:r>
              <a:rPr lang="ru-RU" sz="1500" b="1" dirty="0"/>
              <a:t>Для </a:t>
            </a:r>
            <a:r>
              <a:rPr lang="en-US" sz="1500" b="1" dirty="0"/>
              <a:t>PR</a:t>
            </a:r>
            <a:r>
              <a:rPr lang="ru-RU" sz="1500" b="1" dirty="0"/>
              <a:t> </a:t>
            </a:r>
            <a:r>
              <a:rPr lang="ru-RU" sz="1500" b="1" dirty="0" smtClean="0"/>
              <a:t>и</a:t>
            </a:r>
            <a:r>
              <a:rPr lang="ru-RU" sz="1500" b="1" u="sng" dirty="0" smtClean="0">
                <a:solidFill>
                  <a:srgbClr val="C00000"/>
                </a:solidFill>
              </a:rPr>
              <a:t> </a:t>
            </a:r>
            <a:r>
              <a:rPr lang="ru-RU" sz="1400" b="1" dirty="0" smtClean="0">
                <a:solidFill>
                  <a:srgbClr val="C00000"/>
                </a:solidFill>
              </a:rPr>
              <a:t>ИНВЕСТИЦИОННОЙ ПРИВЛЕКАТЕЛЬНОСТИ </a:t>
            </a:r>
            <a:r>
              <a:rPr lang="ru-RU" sz="1500" b="1" dirty="0" smtClean="0"/>
              <a:t>региона</a:t>
            </a:r>
            <a:endParaRPr lang="ru-RU" sz="1500" b="1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207866" y="1238915"/>
            <a:ext cx="1978420" cy="761553"/>
          </a:xfrm>
          <a:prstGeom prst="rect">
            <a:avLst/>
          </a:prstGeom>
        </p:spPr>
        <p:txBody>
          <a:bodyPr wrap="square" lIns="68387" tIns="34194" rIns="68387" bIns="34194">
            <a:spAutoFit/>
          </a:bodyPr>
          <a:lstStyle/>
          <a:p>
            <a:pPr algn="ctr"/>
            <a:r>
              <a:rPr lang="ru-RU" sz="1500" b="1" dirty="0" smtClean="0">
                <a:solidFill>
                  <a:srgbClr val="C00000"/>
                </a:solidFill>
              </a:rPr>
              <a:t>ПРОИЗВОДИТЕЛЯМ</a:t>
            </a:r>
            <a:r>
              <a:rPr lang="ru-RU" sz="1500" b="1" dirty="0" smtClean="0"/>
              <a:t> </a:t>
            </a:r>
            <a:r>
              <a:rPr lang="ru-RU" sz="1500" b="1" dirty="0"/>
              <a:t>продуктов питания и</a:t>
            </a:r>
          </a:p>
          <a:p>
            <a:pPr algn="ctr"/>
            <a:r>
              <a:rPr lang="ru-RU" sz="1500" b="1" dirty="0"/>
              <a:t>  с/</a:t>
            </a:r>
            <a:r>
              <a:rPr lang="ru-RU" sz="1500" b="1" dirty="0" err="1"/>
              <a:t>х</a:t>
            </a:r>
            <a:r>
              <a:rPr lang="ru-RU" sz="1500" b="1" dirty="0"/>
              <a:t> </a:t>
            </a:r>
            <a:r>
              <a:rPr lang="ru-RU" sz="1500" b="1" dirty="0" smtClean="0"/>
              <a:t>сектору</a:t>
            </a:r>
            <a:endParaRPr lang="ru-RU" sz="1500" b="1" dirty="0"/>
          </a:p>
        </p:txBody>
      </p:sp>
      <p:sp>
        <p:nvSpPr>
          <p:cNvPr id="31" name="Прямоугольник 30"/>
          <p:cNvSpPr/>
          <p:nvPr/>
        </p:nvSpPr>
        <p:spPr>
          <a:xfrm>
            <a:off x="2071670" y="3214692"/>
            <a:ext cx="1357322" cy="761553"/>
          </a:xfrm>
          <a:prstGeom prst="rect">
            <a:avLst/>
          </a:prstGeom>
        </p:spPr>
        <p:txBody>
          <a:bodyPr wrap="square" lIns="68387" tIns="34194" rIns="68387" bIns="34194">
            <a:spAutoFit/>
          </a:bodyPr>
          <a:lstStyle/>
          <a:p>
            <a:pPr algn="ctr"/>
            <a:r>
              <a:rPr lang="ru-RU" sz="1500" b="1" dirty="0"/>
              <a:t>Для </a:t>
            </a:r>
            <a:r>
              <a:rPr lang="ru-RU" sz="1500" b="1" dirty="0" smtClean="0">
                <a:solidFill>
                  <a:srgbClr val="C00000"/>
                </a:solidFill>
              </a:rPr>
              <a:t>РАЗВИТИЯ ТУРИЗМА</a:t>
            </a:r>
            <a:endParaRPr lang="ru-RU" sz="1500" b="1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400235" y="3701913"/>
            <a:ext cx="1957583" cy="1223218"/>
          </a:xfrm>
          <a:prstGeom prst="rect">
            <a:avLst/>
          </a:prstGeom>
        </p:spPr>
        <p:txBody>
          <a:bodyPr wrap="square" lIns="68387" tIns="34194" rIns="68387" bIns="34194">
            <a:spAutoFit/>
          </a:bodyPr>
          <a:lstStyle/>
          <a:p>
            <a:pPr algn="ctr"/>
            <a:r>
              <a:rPr lang="ru-RU" sz="1500" b="1" dirty="0"/>
              <a:t>Улучшение </a:t>
            </a:r>
            <a:r>
              <a:rPr lang="ru-RU" sz="1500" b="1" dirty="0" smtClean="0"/>
              <a:t>инфраструктуры </a:t>
            </a:r>
            <a:r>
              <a:rPr lang="ru-RU" sz="1500" b="1" dirty="0"/>
              <a:t>и </a:t>
            </a:r>
            <a:r>
              <a:rPr lang="ru-RU" sz="1400" b="1" dirty="0" smtClean="0">
                <a:solidFill>
                  <a:srgbClr val="C00000"/>
                </a:solidFill>
              </a:rPr>
              <a:t>ТУРИСТСКОЙ ПРИВЛЕКАТЕЛЬНОСТИ </a:t>
            </a:r>
            <a:r>
              <a:rPr lang="ru-RU" sz="1500" b="1" dirty="0" smtClean="0"/>
              <a:t>территории</a:t>
            </a:r>
            <a:endParaRPr lang="ru-RU" sz="1500" b="1" dirty="0"/>
          </a:p>
        </p:txBody>
      </p:sp>
      <p:sp>
        <p:nvSpPr>
          <p:cNvPr id="11" name="Объект 2">
            <a:extLst>
              <a:ext uri="{FF2B5EF4-FFF2-40B4-BE49-F238E27FC236}">
                <a16:creationId xmlns="" xmlns:a16="http://schemas.microsoft.com/office/drawing/2014/main" id="{A897EB51-FB16-452D-8CC6-74176AAD701C}"/>
              </a:ext>
            </a:extLst>
          </p:cNvPr>
          <p:cNvSpPr txBox="1">
            <a:spLocks/>
          </p:cNvSpPr>
          <p:nvPr/>
        </p:nvSpPr>
        <p:spPr>
          <a:xfrm>
            <a:off x="142844" y="785800"/>
            <a:ext cx="1714512" cy="21431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 vert="horz" lIns="68387" tIns="34194" rIns="68387" bIns="34194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ru-RU" sz="1500" dirty="0" smtClean="0"/>
          </a:p>
          <a:p>
            <a:pPr marL="0" indent="0" algn="ctr">
              <a:buNone/>
            </a:pPr>
            <a:r>
              <a:rPr lang="ru-RU" sz="1500" dirty="0" smtClean="0"/>
              <a:t>Развитие производства. Расширение рынка сбыта, </a:t>
            </a:r>
            <a:r>
              <a:rPr lang="ru-RU" sz="1500" dirty="0"/>
              <a:t>увеличение </a:t>
            </a:r>
            <a:r>
              <a:rPr lang="ru-RU" sz="1500" dirty="0" smtClean="0"/>
              <a:t>спроса и продаж. Рациональное использование ресурсов.</a:t>
            </a:r>
            <a:endParaRPr lang="ru-RU" sz="600" dirty="0"/>
          </a:p>
        </p:txBody>
      </p:sp>
      <p:sp>
        <p:nvSpPr>
          <p:cNvPr id="12" name="Объект 2">
            <a:extLst>
              <a:ext uri="{FF2B5EF4-FFF2-40B4-BE49-F238E27FC236}">
                <a16:creationId xmlns="" xmlns:a16="http://schemas.microsoft.com/office/drawing/2014/main" id="{50EF7FD4-B620-418A-BB3C-32E7BB4602E9}"/>
              </a:ext>
            </a:extLst>
          </p:cNvPr>
          <p:cNvSpPr txBox="1">
            <a:spLocks/>
          </p:cNvSpPr>
          <p:nvPr/>
        </p:nvSpPr>
        <p:spPr>
          <a:xfrm>
            <a:off x="7429521" y="3079101"/>
            <a:ext cx="1500198" cy="19215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 vert="horz" lIns="68387" tIns="34194" rIns="68387" bIns="34194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500" dirty="0"/>
              <a:t>Увеличение позитивных упоминаний о регионе в </a:t>
            </a:r>
            <a:r>
              <a:rPr lang="ru-RU" sz="1500" dirty="0" smtClean="0"/>
              <a:t>СМИ </a:t>
            </a:r>
            <a:r>
              <a:rPr lang="ru-RU" sz="1500" dirty="0"/>
              <a:t>и на </a:t>
            </a:r>
            <a:r>
              <a:rPr lang="ru-RU" sz="1500" dirty="0" smtClean="0"/>
              <a:t>различных Интернет </a:t>
            </a:r>
            <a:r>
              <a:rPr lang="ru-RU" sz="1500" dirty="0"/>
              <a:t>площадках</a:t>
            </a:r>
          </a:p>
        </p:txBody>
      </p:sp>
      <p:sp>
        <p:nvSpPr>
          <p:cNvPr id="13" name="Объект 2">
            <a:extLst>
              <a:ext uri="{FF2B5EF4-FFF2-40B4-BE49-F238E27FC236}">
                <a16:creationId xmlns="" xmlns:a16="http://schemas.microsoft.com/office/drawing/2014/main" id="{73998E83-F28F-4A90-9DEC-8B57A54BE60A}"/>
              </a:ext>
            </a:extLst>
          </p:cNvPr>
          <p:cNvSpPr txBox="1">
            <a:spLocks/>
          </p:cNvSpPr>
          <p:nvPr/>
        </p:nvSpPr>
        <p:spPr>
          <a:xfrm>
            <a:off x="142844" y="3071816"/>
            <a:ext cx="1643074" cy="19288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 vert="horz" lIns="68387" tIns="34194" rIns="68387" bIns="34194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ru-RU" sz="1500" dirty="0" smtClean="0"/>
          </a:p>
          <a:p>
            <a:pPr marL="0" indent="0" algn="ctr">
              <a:buNone/>
            </a:pPr>
            <a:r>
              <a:rPr lang="ru-RU" sz="1500" dirty="0" smtClean="0"/>
              <a:t>Продвижение </a:t>
            </a:r>
            <a:r>
              <a:rPr lang="ru-RU" sz="1500" dirty="0"/>
              <a:t>регионального турпродукта и увеличение турпотока в регион</a:t>
            </a:r>
          </a:p>
        </p:txBody>
      </p:sp>
      <p:sp>
        <p:nvSpPr>
          <p:cNvPr id="14" name="Заголовок 1">
            <a:extLst>
              <a:ext uri="{FF2B5EF4-FFF2-40B4-BE49-F238E27FC236}">
                <a16:creationId xmlns="" xmlns:a16="http://schemas.microsoft.com/office/drawing/2014/main" id="{2815D9EB-CC24-4533-80B1-A43D702B74BE}"/>
              </a:ext>
            </a:extLst>
          </p:cNvPr>
          <p:cNvSpPr txBox="1">
            <a:spLocks/>
          </p:cNvSpPr>
          <p:nvPr/>
        </p:nvSpPr>
        <p:spPr>
          <a:xfrm>
            <a:off x="2" y="75279"/>
            <a:ext cx="9143999" cy="498248"/>
          </a:xfrm>
          <a:prstGeom prst="rect">
            <a:avLst/>
          </a:prstGeom>
        </p:spPr>
        <p:txBody>
          <a:bodyPr vert="horz" lIns="68387" tIns="34194" rIns="68387" bIns="34194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Гастрономический образ региона через туризм предлагает: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="" xmlns:a16="http://schemas.microsoft.com/office/drawing/2014/main" id="{FAD5A9C1-4D95-487C-92DB-EAC1C9290160}"/>
              </a:ext>
            </a:extLst>
          </p:cNvPr>
          <p:cNvCxnSpPr>
            <a:cxnSpLocks/>
          </p:cNvCxnSpPr>
          <p:nvPr/>
        </p:nvCxnSpPr>
        <p:spPr>
          <a:xfrm>
            <a:off x="0" y="627534"/>
            <a:ext cx="9144000" cy="0"/>
          </a:xfrm>
          <a:prstGeom prst="line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Объект 2">
            <a:extLst>
              <a:ext uri="{FF2B5EF4-FFF2-40B4-BE49-F238E27FC236}">
                <a16:creationId xmlns="" xmlns:a16="http://schemas.microsoft.com/office/drawing/2014/main" id="{FDC62EAD-FC0A-408E-BA8E-A092F787DC1B}"/>
              </a:ext>
            </a:extLst>
          </p:cNvPr>
          <p:cNvSpPr txBox="1">
            <a:spLocks/>
          </p:cNvSpPr>
          <p:nvPr/>
        </p:nvSpPr>
        <p:spPr>
          <a:xfrm>
            <a:off x="7429521" y="785800"/>
            <a:ext cx="1500198" cy="207170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 vert="horz" lIns="68387" tIns="34194" rIns="68387" bIns="34194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ru-RU" sz="1500" dirty="0" smtClean="0"/>
          </a:p>
          <a:p>
            <a:pPr marL="0" indent="0" algn="ctr">
              <a:buNone/>
            </a:pPr>
            <a:r>
              <a:rPr lang="ru-RU" sz="1500" dirty="0" smtClean="0"/>
              <a:t>Развитие производства. Расширение рынка сбыта, увеличение спроса и продаж</a:t>
            </a:r>
          </a:p>
          <a:p>
            <a:pPr marL="0" indent="0" algn="ctr">
              <a:buNone/>
            </a:pPr>
            <a:endParaRPr lang="ru-RU" sz="1500" dirty="0"/>
          </a:p>
        </p:txBody>
      </p:sp>
      <p:pic>
        <p:nvPicPr>
          <p:cNvPr id="3" name="Рисунок 2" descr="Мегафон">
            <a:extLst>
              <a:ext uri="{FF2B5EF4-FFF2-40B4-BE49-F238E27FC236}">
                <a16:creationId xmlns="" xmlns:a16="http://schemas.microsoft.com/office/drawing/2014/main" id="{CE06148F-D292-4EE8-B2A8-78265A7909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429388" y="3214692"/>
            <a:ext cx="1067492" cy="1067492"/>
          </a:xfrm>
          <a:prstGeom prst="rect">
            <a:avLst/>
          </a:prstGeom>
        </p:spPr>
      </p:pic>
      <p:pic>
        <p:nvPicPr>
          <p:cNvPr id="6" name="Рисунок 5" descr="Тенденция к повышению">
            <a:extLst>
              <a:ext uri="{FF2B5EF4-FFF2-40B4-BE49-F238E27FC236}">
                <a16:creationId xmlns="" xmlns:a16="http://schemas.microsoft.com/office/drawing/2014/main" id="{E0F16C66-3C83-460C-8F97-0982102CFAB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785918" y="1626494"/>
            <a:ext cx="857256" cy="945256"/>
          </a:xfrm>
          <a:prstGeom prst="rect">
            <a:avLst/>
          </a:prstGeom>
        </p:spPr>
      </p:pic>
      <p:pic>
        <p:nvPicPr>
          <p:cNvPr id="8" name="Рисунок 7" descr="Монеты">
            <a:extLst>
              <a:ext uri="{FF2B5EF4-FFF2-40B4-BE49-F238E27FC236}">
                <a16:creationId xmlns="" xmlns:a16="http://schemas.microsoft.com/office/drawing/2014/main" id="{7646E398-90F3-45D6-9B86-9ADD06C8734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369429" y="2083163"/>
            <a:ext cx="845777" cy="845777"/>
          </a:xfrm>
          <a:prstGeom prst="rect">
            <a:avLst/>
          </a:prstGeom>
        </p:spPr>
      </p:pic>
      <p:pic>
        <p:nvPicPr>
          <p:cNvPr id="18" name="Рисунок 17" descr="Танцы">
            <a:extLst>
              <a:ext uri="{FF2B5EF4-FFF2-40B4-BE49-F238E27FC236}">
                <a16:creationId xmlns="" xmlns:a16="http://schemas.microsoft.com/office/drawing/2014/main" id="{1C10D24B-4D7C-49FC-BD5B-1EBDC11CA49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286380" y="4267634"/>
            <a:ext cx="875866" cy="875866"/>
          </a:xfrm>
          <a:prstGeom prst="rect">
            <a:avLst/>
          </a:prstGeom>
        </p:spPr>
      </p:pic>
      <p:pic>
        <p:nvPicPr>
          <p:cNvPr id="20" name="Рисунок 19" descr="Турпоход">
            <a:extLst>
              <a:ext uri="{FF2B5EF4-FFF2-40B4-BE49-F238E27FC236}">
                <a16:creationId xmlns="" xmlns:a16="http://schemas.microsoft.com/office/drawing/2014/main" id="{4B83533F-B758-4379-AC7E-BF30006FCE59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785918" y="4214824"/>
            <a:ext cx="830088" cy="830087"/>
          </a:xfrm>
          <a:prstGeom prst="rect">
            <a:avLst/>
          </a:prstGeom>
        </p:spPr>
      </p:pic>
      <p:sp>
        <p:nvSpPr>
          <p:cNvPr id="23" name="Прямоугольник 22"/>
          <p:cNvSpPr/>
          <p:nvPr/>
        </p:nvSpPr>
        <p:spPr>
          <a:xfrm>
            <a:off x="3214678" y="2571750"/>
            <a:ext cx="2143140" cy="7848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5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ГАСТРОНОМИЧЕСКАЯ КОНЦЕПЦИЯ </a:t>
            </a:r>
          </a:p>
          <a:p>
            <a:pPr algn="ctr"/>
            <a:r>
              <a:rPr lang="ru-RU" sz="15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РЕГИОНА</a:t>
            </a:r>
            <a:endParaRPr lang="ru-RU" sz="15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740431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472eeas-9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72330" y="3705876"/>
            <a:ext cx="1936345" cy="143762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0" y="4"/>
            <a:ext cx="9144000" cy="57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87" tIns="34194" rIns="68387" bIns="34194" rtlCol="0" anchor="ctr"/>
          <a:lstStyle/>
          <a:p>
            <a:pPr algn="ctr">
              <a:defRPr/>
            </a:pPr>
            <a:r>
              <a:rPr lang="ru-RU" sz="2400" b="1" dirty="0" smtClean="0">
                <a:solidFill>
                  <a:srgbClr val="F79646">
                    <a:lumMod val="50000"/>
                  </a:srgbClr>
                </a:solidFill>
                <a:cs typeface="Times New Roman" panose="02020603050405020304" pitchFamily="18" charset="0"/>
              </a:rPr>
              <a:t>План создания гастрономического образа территории </a:t>
            </a:r>
            <a:r>
              <a:rPr lang="ru-RU" sz="1500" b="1" dirty="0" smtClean="0">
                <a:solidFill>
                  <a:srgbClr val="F79646">
                    <a:lumMod val="50000"/>
                  </a:srgbClr>
                </a:solidFill>
                <a:cs typeface="Times New Roman" panose="02020603050405020304" pitchFamily="18" charset="0"/>
              </a:rPr>
              <a:t>(кратко)</a:t>
            </a:r>
            <a:endParaRPr lang="ru-RU" sz="1500" b="1" dirty="0">
              <a:solidFill>
                <a:srgbClr val="F79646">
                  <a:lumMod val="50000"/>
                </a:srgbClr>
              </a:solidFill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Чичелинда из томленого сливками кролик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782" y="3651870"/>
            <a:ext cx="2259078" cy="1491630"/>
          </a:xfrm>
          <a:prstGeom prst="rect">
            <a:avLst/>
          </a:prstGeom>
        </p:spPr>
      </p:pic>
      <p:pic>
        <p:nvPicPr>
          <p:cNvPr id="7" name="Рисунок 6" descr="Medovuha-mozhet-obzavestis-pon.jpg"/>
          <p:cNvPicPr>
            <a:picLocks noChangeAspect="1"/>
          </p:cNvPicPr>
          <p:nvPr/>
        </p:nvPicPr>
        <p:blipFill>
          <a:blip r:embed="rId4" cstate="print"/>
          <a:srcRect l="11321" r="7805"/>
          <a:stretch>
            <a:fillRect/>
          </a:stretch>
        </p:blipFill>
        <p:spPr>
          <a:xfrm>
            <a:off x="2528027" y="3705876"/>
            <a:ext cx="1990189" cy="1437624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="" xmlns:a16="http://schemas.microsoft.com/office/drawing/2014/main" id="{F35B61C9-FF5B-434C-A294-17B9872757E9}"/>
              </a:ext>
            </a:extLst>
          </p:cNvPr>
          <p:cNvSpPr/>
          <p:nvPr/>
        </p:nvSpPr>
        <p:spPr>
          <a:xfrm>
            <a:off x="430257" y="3165816"/>
            <a:ext cx="8498643" cy="432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387" tIns="34194" rIns="68387" bIns="34194" rtlCol="0" anchor="ctr"/>
          <a:lstStyle/>
          <a:p>
            <a:pPr algn="ctr"/>
            <a:r>
              <a:rPr lang="ru-RU" sz="1800" b="1" dirty="0" smtClean="0"/>
              <a:t>5. </a:t>
            </a:r>
            <a:r>
              <a:rPr lang="ru-RU" sz="1800" b="1" dirty="0" smtClean="0">
                <a:solidFill>
                  <a:srgbClr val="FF0000"/>
                </a:solidFill>
              </a:rPr>
              <a:t>ЭКОНОМИЧЕСКИЙ</a:t>
            </a:r>
            <a:r>
              <a:rPr lang="ru-RU" sz="1800" b="1" dirty="0" smtClean="0"/>
              <a:t> результат </a:t>
            </a:r>
            <a:endParaRPr lang="ru-RU" sz="1800" dirty="0" smtClean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F35B61C9-FF5B-434C-A294-17B9872757E9}"/>
              </a:ext>
            </a:extLst>
          </p:cNvPr>
          <p:cNvSpPr/>
          <p:nvPr/>
        </p:nvSpPr>
        <p:spPr>
          <a:xfrm>
            <a:off x="430257" y="789552"/>
            <a:ext cx="8498643" cy="432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387" tIns="34194" rIns="68387" bIns="34194" rtlCol="0" anchor="ctr"/>
          <a:lstStyle/>
          <a:p>
            <a:pPr algn="ctr"/>
            <a:r>
              <a:rPr lang="ru-RU" sz="1800" b="1" dirty="0" smtClean="0"/>
              <a:t>1. Основа - промышленно-сырьевой базис региона  </a:t>
            </a:r>
            <a:endParaRPr lang="ru-RU" sz="1800" dirty="0" smtClean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F35B61C9-FF5B-434C-A294-17B9872757E9}"/>
              </a:ext>
            </a:extLst>
          </p:cNvPr>
          <p:cNvSpPr/>
          <p:nvPr/>
        </p:nvSpPr>
        <p:spPr>
          <a:xfrm>
            <a:off x="430257" y="1383618"/>
            <a:ext cx="8498643" cy="432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387" tIns="34194" rIns="68387" bIns="34194" rtlCol="0" anchor="ctr"/>
          <a:lstStyle/>
          <a:p>
            <a:pPr algn="ctr"/>
            <a:r>
              <a:rPr lang="ru-RU" sz="1800" b="1" dirty="0" smtClean="0"/>
              <a:t>2. Создание гастрономической концепции и стратегии территории </a:t>
            </a:r>
            <a:endParaRPr lang="ru-RU" sz="1800" dirty="0" smtClean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="" xmlns:a16="http://schemas.microsoft.com/office/drawing/2014/main" id="{F35B61C9-FF5B-434C-A294-17B9872757E9}"/>
              </a:ext>
            </a:extLst>
          </p:cNvPr>
          <p:cNvSpPr/>
          <p:nvPr/>
        </p:nvSpPr>
        <p:spPr>
          <a:xfrm>
            <a:off x="430257" y="1923678"/>
            <a:ext cx="8498643" cy="432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387" tIns="34194" rIns="68387" bIns="34194" rtlCol="0" anchor="ctr"/>
          <a:lstStyle/>
          <a:p>
            <a:pPr algn="ctr"/>
            <a:r>
              <a:rPr lang="ru-RU" sz="1800" b="1" dirty="0" smtClean="0"/>
              <a:t>3. Привлечение малого и микро бизнеса региона</a:t>
            </a:r>
            <a:endParaRPr lang="ru-RU" sz="1800" dirty="0" smtClean="0"/>
          </a:p>
        </p:txBody>
      </p:sp>
      <p:sp>
        <p:nvSpPr>
          <p:cNvPr id="16" name="Прямоугольник 15">
            <a:extLst>
              <a:ext uri="{FF2B5EF4-FFF2-40B4-BE49-F238E27FC236}">
                <a16:creationId xmlns="" xmlns:a16="http://schemas.microsoft.com/office/drawing/2014/main" id="{F35B61C9-FF5B-434C-A294-17B9872757E9}"/>
              </a:ext>
            </a:extLst>
          </p:cNvPr>
          <p:cNvSpPr/>
          <p:nvPr/>
        </p:nvSpPr>
        <p:spPr>
          <a:xfrm>
            <a:off x="430257" y="2463738"/>
            <a:ext cx="8498643" cy="432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387" tIns="34194" rIns="68387" bIns="34194" rtlCol="0" anchor="ctr"/>
          <a:lstStyle/>
          <a:p>
            <a:pPr algn="ctr"/>
            <a:r>
              <a:rPr lang="ru-RU" sz="1800" b="1" dirty="0" smtClean="0"/>
              <a:t>4. Продвижение</a:t>
            </a:r>
            <a:endParaRPr lang="ru-RU" sz="1800" dirty="0" smtClean="0"/>
          </a:p>
        </p:txBody>
      </p:sp>
      <p:cxnSp>
        <p:nvCxnSpPr>
          <p:cNvPr id="11" name="Прямая соединительная линия 10">
            <a:extLst>
              <a:ext uri="{FF2B5EF4-FFF2-40B4-BE49-F238E27FC236}">
                <a16:creationId xmlns="" xmlns:a16="http://schemas.microsoft.com/office/drawing/2014/main" id="{A4CAA993-6F1D-4265-A7C3-D1C0D02AC731}"/>
              </a:ext>
            </a:extLst>
          </p:cNvPr>
          <p:cNvCxnSpPr>
            <a:cxnSpLocks/>
          </p:cNvCxnSpPr>
          <p:nvPr/>
        </p:nvCxnSpPr>
        <p:spPr>
          <a:xfrm>
            <a:off x="0" y="563448"/>
            <a:ext cx="9144000" cy="0"/>
          </a:xfrm>
          <a:prstGeom prst="line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3" descr="D:\1_СОВЕТ\КАРТИНКИ_ЕДА\Solyanka-1024x707.jpg"/>
          <p:cNvPicPr>
            <a:picLocks noChangeAspect="1" noChangeArrowheads="1"/>
          </p:cNvPicPr>
          <p:nvPr/>
        </p:nvPicPr>
        <p:blipFill>
          <a:blip r:embed="rId5" cstate="print"/>
          <a:srcRect l="5012" r="5172"/>
          <a:stretch>
            <a:fillRect/>
          </a:stretch>
        </p:blipFill>
        <p:spPr bwMode="auto">
          <a:xfrm>
            <a:off x="4714876" y="3705876"/>
            <a:ext cx="2217090" cy="1437624"/>
          </a:xfrm>
          <a:prstGeom prst="rect">
            <a:avLst/>
          </a:prstGeom>
          <a:noFill/>
        </p:spPr>
      </p:pic>
      <p:sp>
        <p:nvSpPr>
          <p:cNvPr id="18" name="Стрелка вниз 17"/>
          <p:cNvSpPr/>
          <p:nvPr/>
        </p:nvSpPr>
        <p:spPr>
          <a:xfrm>
            <a:off x="4464422" y="2895786"/>
            <a:ext cx="376522" cy="270030"/>
          </a:xfrm>
          <a:prstGeom prst="down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87" tIns="34194" rIns="68387" bIns="34194"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085696"/>
            <a:ext cx="9144000" cy="857250"/>
          </a:xfrm>
        </p:spPr>
        <p:txBody>
          <a:bodyPr>
            <a:normAutofit/>
          </a:bodyPr>
          <a:lstStyle/>
          <a:p>
            <a:pPr algn="ctr"/>
            <a:r>
              <a:rPr lang="ru-RU" sz="3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Благодарю за внимание!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385646" y="4623978"/>
            <a:ext cx="6426714" cy="5195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87" tIns="34194" rIns="68387" bIns="34194" rtlCol="0" anchor="ctr"/>
          <a:lstStyle/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г. Томск.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2018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год.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</a:rPr>
              <a:t> 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14" name="Содержимое 2"/>
          <p:cNvSpPr txBox="1">
            <a:spLocks/>
          </p:cNvSpPr>
          <p:nvPr/>
        </p:nvSpPr>
        <p:spPr>
          <a:xfrm>
            <a:off x="6400821" y="2949793"/>
            <a:ext cx="2484276" cy="1368701"/>
          </a:xfrm>
          <a:prstGeom prst="rect">
            <a:avLst/>
          </a:prstGeom>
        </p:spPr>
        <p:txBody>
          <a:bodyPr vert="horz" lIns="68387" tIns="34194" rIns="68387" bIns="34194" rtlCol="0">
            <a:noAutofit/>
          </a:bodyPr>
          <a:lstStyle/>
          <a:p>
            <a:pPr marL="256451" indent="-256451" algn="r">
              <a:spcBef>
                <a:spcPct val="20000"/>
              </a:spcBef>
              <a:defRPr/>
            </a:pPr>
            <a:r>
              <a:rPr lang="ru-RU" sz="15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Владимир Круглов</a:t>
            </a:r>
            <a:endParaRPr lang="ru-RU" sz="1500" i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en-US" sz="1500" i="1" dirty="0" smtClean="0">
                <a:latin typeface="Times New Roman" pitchFamily="18" charset="0"/>
                <a:cs typeface="Times New Roman" pitchFamily="18" charset="0"/>
              </a:rPr>
              <a:t>http</a:t>
            </a:r>
            <a:r>
              <a:rPr lang="ru-RU" sz="1500" i="1" dirty="0"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en-US" sz="1500" i="1" dirty="0">
                <a:latin typeface="Times New Roman" pitchFamily="18" charset="0"/>
                <a:cs typeface="Times New Roman" pitchFamily="18" charset="0"/>
              </a:rPr>
              <a:t>foodrf.ru</a:t>
            </a:r>
            <a:endParaRPr lang="ru-RU" sz="1500" i="1" dirty="0"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r>
              <a:rPr lang="en-US" sz="1500" i="1" dirty="0">
                <a:latin typeface="Times New Roman" pitchFamily="18" charset="0"/>
                <a:cs typeface="Times New Roman" pitchFamily="18" charset="0"/>
              </a:rPr>
              <a:t>infojet1@mail.ru </a:t>
            </a:r>
          </a:p>
          <a:p>
            <a:pPr algn="r">
              <a:buNone/>
            </a:pPr>
            <a:r>
              <a:rPr lang="en-US" sz="1500" i="1" dirty="0">
                <a:latin typeface="Times New Roman" pitchFamily="18" charset="0"/>
                <a:cs typeface="Times New Roman" pitchFamily="18" charset="0"/>
              </a:rPr>
              <a:t>+7 903 182 05 96</a:t>
            </a:r>
            <a:endParaRPr lang="ru-RU" sz="1500" i="1" dirty="0"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r>
              <a:rPr lang="en-US" sz="1500" i="1" dirty="0">
                <a:latin typeface="Times New Roman" pitchFamily="18" charset="0"/>
                <a:cs typeface="Times New Roman" pitchFamily="18" charset="0"/>
              </a:rPr>
              <a:t>https://www.facebook.com</a:t>
            </a:r>
            <a:endParaRPr lang="ru-RU" sz="1500" i="1" dirty="0"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r>
              <a:rPr lang="en-US" sz="1500" i="1" dirty="0">
                <a:latin typeface="Times New Roman" pitchFamily="18" charset="0"/>
                <a:cs typeface="Times New Roman" pitchFamily="18" charset="0"/>
              </a:rPr>
              <a:t>vladimir.kruglov.9 </a:t>
            </a:r>
            <a:endParaRPr lang="ru-RU" sz="1500" i="1" dirty="0">
              <a:latin typeface="Times New Roman" pitchFamily="18" charset="0"/>
              <a:cs typeface="Times New Roman" pitchFamily="18" charset="0"/>
            </a:endParaRPr>
          </a:p>
          <a:p>
            <a:pPr marL="256451" indent="-256451" algn="ctr">
              <a:spcBef>
                <a:spcPct val="20000"/>
              </a:spcBef>
              <a:defRPr/>
            </a:pPr>
            <a:r>
              <a:rPr lang="ru-RU" sz="1500" b="1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500" b="1" i="1" dirty="0">
                <a:latin typeface="Times New Roman" pitchFamily="18" charset="0"/>
                <a:cs typeface="Times New Roman" pitchFamily="18" charset="0"/>
              </a:rPr>
            </a:br>
            <a:endParaRPr lang="ru-RU" sz="1500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Прямая соединительная линия 17"/>
          <p:cNvCxnSpPr>
            <a:cxnSpLocks/>
          </p:cNvCxnSpPr>
          <p:nvPr/>
        </p:nvCxnSpPr>
        <p:spPr>
          <a:xfrm flipH="1">
            <a:off x="0" y="4461960"/>
            <a:ext cx="9144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 descr="Снимок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54610" y="171586"/>
            <a:ext cx="2689390" cy="832711"/>
          </a:xfrm>
          <a:prstGeom prst="rect">
            <a:avLst/>
          </a:prstGeom>
        </p:spPr>
      </p:pic>
      <p:pic>
        <p:nvPicPr>
          <p:cNvPr id="7" name="Рисунок 6" descr="Снимок12.JPG"/>
          <p:cNvPicPr>
            <a:picLocks noChangeAspect="1"/>
          </p:cNvPicPr>
          <p:nvPr/>
        </p:nvPicPr>
        <p:blipFill>
          <a:blip r:embed="rId3" cstate="print"/>
          <a:srcRect t="7323" r="9501" b="7323"/>
          <a:stretch>
            <a:fillRect/>
          </a:stretch>
        </p:blipFill>
        <p:spPr>
          <a:xfrm>
            <a:off x="537839" y="122604"/>
            <a:ext cx="699255" cy="477377"/>
          </a:xfrm>
          <a:prstGeom prst="rect">
            <a:avLst/>
          </a:prstGeom>
        </p:spPr>
      </p:pic>
      <p:sp>
        <p:nvSpPr>
          <p:cNvPr id="9" name="Заголовок 1">
            <a:extLst>
              <a:ext uri="{FF2B5EF4-FFF2-40B4-BE49-F238E27FC236}">
                <a16:creationId xmlns="" xmlns:a16="http://schemas.microsoft.com/office/drawing/2014/main" id="{87C74360-8138-4B52-9944-910256CED0C9}"/>
              </a:ext>
            </a:extLst>
          </p:cNvPr>
          <p:cNvSpPr txBox="1">
            <a:spLocks/>
          </p:cNvSpPr>
          <p:nvPr/>
        </p:nvSpPr>
        <p:spPr>
          <a:xfrm>
            <a:off x="1" y="612441"/>
            <a:ext cx="1828767" cy="522512"/>
          </a:xfrm>
          <a:prstGeom prst="rect">
            <a:avLst/>
          </a:prstGeom>
        </p:spPr>
        <p:txBody>
          <a:bodyPr vert="horz" lIns="71059" tIns="35529" rIns="71059" bIns="3552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Гастрономический союз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России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" name="Прямая соединительная линия 9"/>
          <p:cNvCxnSpPr>
            <a:cxnSpLocks/>
          </p:cNvCxnSpPr>
          <p:nvPr/>
        </p:nvCxnSpPr>
        <p:spPr>
          <a:xfrm flipH="1">
            <a:off x="0" y="1383618"/>
            <a:ext cx="9144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79474913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2713</TotalTime>
  <Words>975</Words>
  <Application>Microsoft Office PowerPoint</Application>
  <PresentationFormat>Экран (16:9)</PresentationFormat>
  <Paragraphs>136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Гастрономический образ территории как  инструмент  социально-экономического развития региона с помощью туризма    </vt:lpstr>
      <vt:lpstr>Экономика и продвижение турпродукта с помощью гастрономии</vt:lpstr>
      <vt:lpstr>Слайд 3</vt:lpstr>
      <vt:lpstr>Кому и для чего нужен гастрономический туризм</vt:lpstr>
      <vt:lpstr>Как это работает: Узнаёте страну?</vt:lpstr>
      <vt:lpstr>Гастрономический образ территории для привлечения туриста (что видит и покупает турист)</vt:lpstr>
      <vt:lpstr>Слайд 7</vt:lpstr>
      <vt:lpstr>Слайд 8</vt:lpstr>
      <vt:lpstr>Слайд 9</vt:lpstr>
      <vt:lpstr>Создание экономически эффективного гастрономического образа территории (визуальная часть)</vt:lpstr>
      <vt:lpstr>Слайд 11</vt:lpstr>
      <vt:lpstr>Слайд 12</vt:lpstr>
      <vt:lpstr>Слайд 13</vt:lpstr>
      <vt:lpstr>Благодарю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Гастрономический образ территории – создание и его работа на примерах российского и зарубежного опыта Часть 1.</dc:title>
  <dc:creator>V</dc:creator>
  <cp:lastModifiedBy>shem</cp:lastModifiedBy>
  <cp:revision>259</cp:revision>
  <dcterms:created xsi:type="dcterms:W3CDTF">2018-04-09T11:07:52Z</dcterms:created>
  <dcterms:modified xsi:type="dcterms:W3CDTF">2018-05-24T05:21:56Z</dcterms:modified>
</cp:coreProperties>
</file>