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9" r:id="rId2"/>
    <p:sldId id="257" r:id="rId3"/>
    <p:sldId id="258" r:id="rId4"/>
    <p:sldId id="260" r:id="rId5"/>
    <p:sldId id="262" r:id="rId6"/>
    <p:sldId id="263" r:id="rId7"/>
    <p:sldId id="267" r:id="rId8"/>
    <p:sldId id="269" r:id="rId9"/>
    <p:sldId id="270" r:id="rId10"/>
    <p:sldId id="264" r:id="rId11"/>
    <p:sldId id="268" r:id="rId12"/>
    <p:sldId id="266" r:id="rId13"/>
    <p:sldId id="265" r:id="rId14"/>
  </p:sldIdLst>
  <p:sldSz cx="9144000" cy="5143500" type="screen16x9"/>
  <p:notesSz cx="6799263" cy="9929813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959" autoAdjust="0"/>
    <p:restoredTop sz="84368" autoAdjust="0"/>
  </p:normalViewPr>
  <p:slideViewPr>
    <p:cSldViewPr snapToGrid="0">
      <p:cViewPr>
        <p:scale>
          <a:sx n="91" d="100"/>
          <a:sy n="91" d="100"/>
        </p:scale>
        <p:origin x="-2130" y="-65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24BEEA-8C78-418F-AA2C-3E5E7DFEE93B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924C07-16D7-4BD6-AE6D-B99B6ED7776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7200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Я, Александр Герасимов, предприниматель, собственник турбазы «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Иржик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», которая находится в Зырянском район, близ села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Прушенское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С детства люблю охоту, рыбалку, экстремальные виды спорта.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Построить свой маленький лесной домик – мечта каждого мальчишки. Но одной мечты мало….. для этого требуется громадная работа.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 реализации своей мечты – строительству турбазы я приступил в 2012 году.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 время охоты заприметил необычно красивое место близ села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Прушенское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- сосновый бор на берегу озера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Иржик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 Уже потом, изучая архивы, узнал, что место особое со своей историей. В начале 20 века здесь был литовский хутор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Гедрис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и поэтому озеро имеет такое необычное название.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24C07-16D7-4BD6-AE6D-B99B6ED77769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1484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 начав дело, понял, что для запуска проекта мне не хватает знания и опыта. Я начал участвовать во всевозможных семинарах, школах, конкурсах, проходил обучение в режиме онлайн.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 сих пор вспоминаю Светлана Шилову – эксперта по сельскому туризму из Республики Алтай, вдохновившую меня в сфере туризма.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24C07-16D7-4BD6-AE6D-B99B6ED77769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57801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2014 году стал победителем конкурса «Первый шаг» где получил грант 300 тысяч рублей на строительство турбазы. По бизнес-плану планировался только один охотничий домик для приема туристов. Видя опыт создания турбаз в соседних районах области – я также хотел поставить деревянный сруб с минимальным условиями: 2-х ярусные кровати, печь, умывальник.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 в 2014 году я посетил в Калининграде образовательную площадку по туризму, в 2016 году Республики Беларусь в составе делегации от Томской области и  познакомился  с передовым опытом развития туризма.  И понял!, что турпродукт в наших экстремальных условиях востребован тогда, когда существует инфраструктура -  дороги, энергоснабжение, и самое главное комфортных условий для проживания гостей.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Вернувшись, я начал ПЕРЕСТРОЙКУ еще недостроенного охотничьего дома в гостевой дом с максимально доступными комфортными условиями.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24C07-16D7-4BD6-AE6D-B99B6ED77769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87334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июне 2017 года состоялось открытие турбазы «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Иржик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 5 лет проведена большая работа по ее строительству. Для приема туристов были готовы: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- 2 двухэтажных дома на 8 человек каждый,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- 1 баня для 6-8 человек пребывания;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беседки с мангалом  с защитой от плохой погоды,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оборудован причал для катания на лодке по озеру;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организовано место для купания,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проведена очистка дна озера от мусора и ила;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осуществлена обработка территории базы от клещей и гнуса.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Сейчас я с гордостью могу сказать, что для приема туристов на базе созданы наилучшие условия.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24C07-16D7-4BD6-AE6D-B99B6ED77769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083387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Сейчас я с гордостью могу сказать, что для приема туристов на базе созданы наилучшие условия.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24C07-16D7-4BD6-AE6D-B99B6ED77769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85490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Моя практика показала, что отдых на природе востребован для всех целевых групп: в большинстве, конечно, это семейные люди, молодежные компании, а также мужская аудитория, увлеченная охотой и рыбалкой.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интересного пребывания на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тур.базе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я разрабатываю тематические программы для каждой аудитории.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24C07-16D7-4BD6-AE6D-B99B6ED77769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87202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семейных людей предлагаю прогулки по лесу. В этом году уже обустроен круговой маршрут - экологическая тропа,  протяженность 1,5 -3 км.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Есть договоренность с подворьями села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Прушенское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 доставке на турбазу натуральных продуктов (меда, молока, творога, сметаны и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тд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24C07-16D7-4BD6-AE6D-B99B6ED77769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44527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проведения активного отдыха для гостей имеется летний и зимний спортивный инвентарь (коньки, лыжи, ватрушки на катания с горок, катание на снегоходе, мячи и др.)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рыбаков  и охотников есть проработанные «клеевые» места.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24C07-16D7-4BD6-AE6D-B99B6ED77769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936425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Продвижение туристической базы и поиск своих гостей мы делаем через соцсети: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фейсбук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в контакте,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интсаграмм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Создан сайт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иржик.ру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Это очень важно для развития турбизнеса!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24C07-16D7-4BD6-AE6D-B99B6ED77769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79157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 2017 года базу посетило более 200 человек, как томских городских жителей, так и иногородних туристов из соседних областей (Кемеровская область, Новосибирская область, Красноярский и Краснодарский край, Хакассия), в том числе иностранцы (Болгария)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 также нас появились завсегдатаи. Одна группа посетила базу АЖ! 5 раз за год.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24C07-16D7-4BD6-AE6D-B99B6ED77769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81633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Похвастаюсь, что уже сегодня завершится строительство линии электропередач до турбазы, до этого поставка электричества в домах была с помощью электрогенератора. Решается вопрос с дорогой до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тур.базы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долгосрочных планах: построить банкетный зал и маленькую баньку, а также украсить территорию базы (создание лобного места, установка малых архитектурных форм, декоративный колодец уже сделан).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Уже придумали гастрономическую изюминку нашей базы – это фирменные пироги с черёмухой, да на польские колбаски с наливочкой на таежных травах.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Вот так и закрутилось моё туристическое колесо.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24C07-16D7-4BD6-AE6D-B99B6ED77769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7762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Вот так и закрутилось моё туристическое колесо.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заключении хочу сказать - не бойтесь развивать туризм, ведь это не только увлечение, но и получение дохода от любимого дела.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Если Вы  мечтаете услышать настоящую тишину природы и отвлечься от повседневных проблем – добро пожаловать на турбазу «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Иржик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»!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Спасибо!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24C07-16D7-4BD6-AE6D-B99B6ED77769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6688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BCDC49E-C8C3-4E9E-A455-492DC402AB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FC71B8-1965-4C95-BD4A-93E55599F1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A6E01AD-B949-48DC-961A-429CC675E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E70BA-8F22-4123-B81C-0D8CB6ACA658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05A4162-4933-4910-ADB8-074375993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7A4F7DA-4BB4-4A1B-8AAA-954BFE223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33F2-9B39-4F52-BB98-6C793E3E02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1610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446BA5-9C94-4DAA-9413-D12C689CD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2EE94D1-00CC-4B72-8D20-5BAE22DC1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88BC739-F2B4-4805-9341-EAEC84AA3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E70BA-8F22-4123-B81C-0D8CB6ACA658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1DF2DAA-FE39-40AC-84CC-98F0D37F0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4BE3957-2AE8-4836-BF27-4A7CE73E4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33F2-9B39-4F52-BB98-6C793E3E02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2352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2450E5C-E3FC-478D-B541-75BDEFD0C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743492E-8FDB-4339-AF63-BFF427843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06FD9D5-B130-4BC9-9AB5-351211FA1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E70BA-8F22-4123-B81C-0D8CB6ACA658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9E7C65E-7189-4DC7-AC6A-61CFB5DDB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DF342C6-7F72-4FA8-A74E-28463845B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33F2-9B39-4F52-BB98-6C793E3E02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3629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D525C31-0C23-48BF-965F-6CC06E19C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AEE143A-534A-40F5-A830-EEE17D4705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44DCB605-AF4C-4E9D-AC42-2418EC1D83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3F965E1-98B6-4E79-A873-0EC25A004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E70BA-8F22-4123-B81C-0D8CB6ACA658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E75AE16-FA04-42C5-93C2-B55CD2D9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5EFA287-DC54-46BE-9CC7-9DD52C51B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33F2-9B39-4F52-BB98-6C793E3E02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4342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F442AB-729E-4B0B-811D-E28F7B03D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75AB445-7E20-4C29-971A-4C238AECDF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87279779-49BC-4B83-8176-176F4EBAD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C62478B1-8FA0-426B-8CBC-0B812A73D9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C839A348-3C0F-4B88-9F28-DEDED4870D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10E120AD-1E66-4EE0-9AA8-715786AFF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E70BA-8F22-4123-B81C-0D8CB6ACA658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087CDEB8-877A-4FDC-A89A-BE318CB40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4572A34-843C-4516-8019-2E733B079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33F2-9B39-4F52-BB98-6C793E3E02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5158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0854A4B-4A48-4AAA-8CB8-51B50DF21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B2969A9D-10C2-4567-910E-53E471D0C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E70BA-8F22-4123-B81C-0D8CB6ACA658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41926CED-13BC-46BF-A31D-A29F949BF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A43C7891-1D92-494E-B59F-808840AA7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33F2-9B39-4F52-BB98-6C793E3E02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467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56DD68F4-36E4-454D-9074-E69506FD5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E70BA-8F22-4123-B81C-0D8CB6ACA658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D45FA26B-6A18-4B9D-8976-3797C7E21B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F31C438D-36E7-4899-85BD-F933A4703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33F2-9B39-4F52-BB98-6C793E3E02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4927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9852280-D148-4389-8B8A-C12A96017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33DD586-BE7E-4C18-9D46-D9A32FCBA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C5E0DA9-AB29-45FD-B88D-97B34F11DF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3571C73-C4AC-47DE-9457-F2CD69D13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E70BA-8F22-4123-B81C-0D8CB6ACA658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BA57C3A-3EB3-4797-81EC-9E4E0CEF7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7A0433D-1689-4D80-BE8B-D9F256B98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33F2-9B39-4F52-BB98-6C793E3E02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3907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2FA3940-7A7E-4048-BC45-3D8CC9EBD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A8B3BE26-2618-457C-B1F2-E996E8997B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201977A-8CAE-4699-B2A7-923B6F5C68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64386974-46E2-4413-BCAB-7F4A155F7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E70BA-8F22-4123-B81C-0D8CB6ACA658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27E81ED-5FAD-4B9C-AA38-BDAFC391E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32CC3C2-E2E8-4859-90B9-238E42886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33F2-9B39-4F52-BB98-6C793E3E02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38155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AA2A0EC-5230-4603-AE50-F2A9AB98B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213AA22-F788-4F14-B4C3-2E045C827B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E6664CC-5599-441D-A930-A06A966B8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E70BA-8F22-4123-B81C-0D8CB6ACA658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C0B7EA3-FCB5-4406-8B0A-472D547F8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DAD8BFA-5AE3-4EC7-BC0D-3C6D097BB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33F2-9B39-4F52-BB98-6C793E3E02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3593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F3B13F9F-4E67-402A-9796-8690DF1974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B195B0E-EFD2-415D-BA5C-D1A8E82922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C956874-AEFF-49A8-B785-0B9B47DE4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E70BA-8F22-4123-B81C-0D8CB6ACA658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F96FE4F-F9FE-44F0-A8D6-BE5D99180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95B0AE2-180C-4FED-A68F-6C16E69B9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33F2-9B39-4F52-BB98-6C793E3E02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603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0B48D43-7E8B-4CB8-A1C4-D803F4230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A83140D-E18E-4FF5-9B33-3FEDD1DFCB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4ECB124-C8CA-436B-A5CC-B6B0F96A19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E70BA-8F22-4123-B81C-0D8CB6ACA658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666BE29-D6E9-4047-AC78-5206C6248C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20C8F93-8AC2-4AE2-B7F3-7AC5340A71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233F2-9B39-4F52-BB98-6C793E3E02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5268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A600E12-9F7E-447B-8A27-BA4DF5196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7EE15DB-03AF-40D8-9F59-5D9D632D50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6" descr="ÐÐ°ÑÑÐ¸Ð½ÐºÐ¸ Ð¿Ð¾ Ð·Ð°Ð¿ÑÐ¾ÑÑ Ð²ÐµÐ±Ð¸Ð½Ð°ÑÑ ÑÐµÐ»ÑÑÐºÐ¸Ð¹ ÑÑÑÐ¸Ð·Ð¼">
            <a:extLst>
              <a:ext uri="{FF2B5EF4-FFF2-40B4-BE49-F238E27FC236}">
                <a16:creationId xmlns:a16="http://schemas.microsoft.com/office/drawing/2014/main" xmlns="" id="{AF3A1274-B914-48CB-99F5-6ED191920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227735" y="0"/>
            <a:ext cx="1520556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32C8CFF3-3FAB-4968-8F4B-0520379BC783}"/>
              </a:ext>
            </a:extLst>
          </p:cNvPr>
          <p:cNvSpPr/>
          <p:nvPr/>
        </p:nvSpPr>
        <p:spPr>
          <a:xfrm>
            <a:off x="941523" y="1034512"/>
            <a:ext cx="7195088" cy="123880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3800" b="1" dirty="0">
                <a:latin typeface="Arial" panose="020B0604020202020204" pitchFamily="34" charset="0"/>
                <a:cs typeface="Arial" panose="020B0604020202020204" pitchFamily="34" charset="0"/>
              </a:rPr>
              <a:t>Сельский туризм: </a:t>
            </a:r>
            <a:br>
              <a:rPr lang="ru-RU" sz="3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800" b="1" dirty="0">
                <a:latin typeface="Arial" panose="020B0604020202020204" pitchFamily="34" charset="0"/>
                <a:cs typeface="Arial" panose="020B0604020202020204" pitchFamily="34" charset="0"/>
              </a:rPr>
              <a:t>от мечты к реальности</a:t>
            </a:r>
            <a:endParaRPr lang="ru-RU" sz="38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386C66DE-B7D8-4B84-BACB-127DC11A5EA4}"/>
              </a:ext>
            </a:extLst>
          </p:cNvPr>
          <p:cNvSpPr/>
          <p:nvPr/>
        </p:nvSpPr>
        <p:spPr>
          <a:xfrm>
            <a:off x="1778431" y="3707969"/>
            <a:ext cx="7043980" cy="94641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/>
            <a:r>
              <a:rPr lang="ru-RU" sz="1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Герасимов Александр Юрьевич, </a:t>
            </a:r>
          </a:p>
          <a:p>
            <a:pPr algn="r"/>
            <a:r>
              <a:rPr lang="ru-RU" sz="1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предприниматель, собственник турбазы «</a:t>
            </a:r>
            <a:r>
              <a:rPr lang="ru-RU" sz="19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Иржик</a:t>
            </a:r>
            <a:r>
              <a:rPr lang="ru-RU" sz="1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</a:p>
          <a:p>
            <a:pPr algn="r"/>
            <a:r>
              <a:rPr lang="ru-RU" sz="1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Зырянской район</a:t>
            </a:r>
          </a:p>
        </p:txBody>
      </p:sp>
    </p:spTree>
    <p:extLst>
      <p:ext uri="{BB962C8B-B14F-4D97-AF65-F5344CB8AC3E}">
        <p14:creationId xmlns:p14="http://schemas.microsoft.com/office/powerpoint/2010/main" xmlns="" val="318906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0A77DB0-6739-40EB-A4E4-0867BB5AAC8A}"/>
              </a:ext>
            </a:extLst>
          </p:cNvPr>
          <p:cNvSpPr/>
          <p:nvPr/>
        </p:nvSpPr>
        <p:spPr>
          <a:xfrm>
            <a:off x="2432957" y="4451002"/>
            <a:ext cx="6384472" cy="715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Герасимов Александр Юрьевич, </a:t>
            </a:r>
          </a:p>
          <a:p>
            <a:pPr algn="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предприниматель, собственник турбазы «</a:t>
            </a:r>
            <a:r>
              <a:rPr lang="ru-RU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Иржик</a:t>
            </a: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</a:p>
          <a:p>
            <a:pPr algn="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Зырянской район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49DDD982-BA2F-4AA3-BFDF-F27FD738CD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7840" r="13331"/>
          <a:stretch/>
        </p:blipFill>
        <p:spPr>
          <a:xfrm>
            <a:off x="2654617" y="0"/>
            <a:ext cx="6489383" cy="51435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DC3B103A-631F-4614-A49A-5C0D7D067B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41148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882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4C0B25F5-1CB4-4B6D-98C7-25CFE8B3E4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61678" y="-153166"/>
            <a:ext cx="4448489" cy="3126636"/>
          </a:xfrm>
          <a:prstGeom prst="rect">
            <a:avLst/>
          </a:prstGeom>
        </p:spPr>
      </p:pic>
      <p:pic>
        <p:nvPicPr>
          <p:cNvPr id="1038" name="Picture 14" descr="ÐÐ°ÑÑÐ¸Ð½ÐºÐ¸ Ð¿Ð¾ Ð·Ð°Ð¿ÑÐ¾ÑÑ Ð²ÐµÐ±Ð¸Ð½Ð°ÑÑ ÑÐµÐ»ÑÑÐºÐ¸Ð¹ ÑÑÑÐ¸Ð·Ð¼">
            <a:extLst>
              <a:ext uri="{FF2B5EF4-FFF2-40B4-BE49-F238E27FC236}">
                <a16:creationId xmlns:a16="http://schemas.microsoft.com/office/drawing/2014/main" xmlns="" id="{6CB62AA1-014C-4D9B-9A54-528169F24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9791" y="-100058"/>
            <a:ext cx="2386013" cy="1360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CAD3CD8E-6F5D-47B5-A3C1-6978BA689A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565003"/>
            <a:ext cx="3621091" cy="2576725"/>
          </a:xfrm>
          <a:prstGeom prst="rect">
            <a:avLst/>
          </a:prstGeom>
        </p:spPr>
      </p:pic>
      <p:pic>
        <p:nvPicPr>
          <p:cNvPr id="1026" name="Picture 2" descr="Ð³Ð¸_3.jpg">
            <a:extLst>
              <a:ext uri="{FF2B5EF4-FFF2-40B4-BE49-F238E27FC236}">
                <a16:creationId xmlns:a16="http://schemas.microsoft.com/office/drawing/2014/main" xmlns="" id="{E96C2F34-14C5-4CD3-8EFF-506E1599A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724" r="29852" b="-1"/>
          <a:stretch/>
        </p:blipFill>
        <p:spPr bwMode="auto">
          <a:xfrm>
            <a:off x="-97358" y="-153167"/>
            <a:ext cx="3252006" cy="2959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ÐºÐ°Ð»Ð¸Ð½Ð¸Ð½Ð³ÑÐ°Ð´ ÑÐµÐ»ÑÑÐºÐ¸Ð¹ ÑÑÑÐ¸Ð·Ð¼">
            <a:extLst>
              <a:ext uri="{FF2B5EF4-FFF2-40B4-BE49-F238E27FC236}">
                <a16:creationId xmlns:a16="http://schemas.microsoft.com/office/drawing/2014/main" xmlns="" id="{403D6C65-9D03-48AB-A8E9-CEEFCF7DC6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22910" y="2900275"/>
            <a:ext cx="3621091" cy="2249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ÐÐ°ÑÑÐ¸Ð½ÐºÐ¸ Ð¿Ð¾ Ð·Ð°Ð¿ÑÐ¾ÑÑ Ð²ÐµÐ±Ð¸Ð½Ð°ÑÑ ÑÐµÐ»ÑÑÐºÐ¸Ð¹ ÑÑÑÐ¸Ð·Ð¼">
            <a:extLst>
              <a:ext uri="{FF2B5EF4-FFF2-40B4-BE49-F238E27FC236}">
                <a16:creationId xmlns:a16="http://schemas.microsoft.com/office/drawing/2014/main" xmlns="" id="{75371399-6833-4E17-AA9A-A02C5EAF3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4648" y="1251718"/>
            <a:ext cx="2368262" cy="200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ÐÐ°ÑÑÐ¸Ð½ÐºÐ¸ Ð¿Ð¾ Ð·Ð°Ð¿ÑÐ¾ÑÑ Ð²ÐµÐ±Ð¸Ð½Ð°ÑÑ ÑÐµÐ»ÑÑÐºÐ¸Ð¹ ÑÑÑÐ¸Ð·Ð¼">
            <a:extLst>
              <a:ext uri="{FF2B5EF4-FFF2-40B4-BE49-F238E27FC236}">
                <a16:creationId xmlns:a16="http://schemas.microsoft.com/office/drawing/2014/main" xmlns="" id="{79D99B3B-8ED5-4D6B-BFD3-D8F5FEECB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1091" y="3223189"/>
            <a:ext cx="2481367" cy="1920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xmlns="" id="{CFE174EA-1B79-4F95-8C9D-F32BE92F0756}"/>
              </a:ext>
            </a:extLst>
          </p:cNvPr>
          <p:cNvSpPr/>
          <p:nvPr/>
        </p:nvSpPr>
        <p:spPr>
          <a:xfrm>
            <a:off x="-1" y="0"/>
            <a:ext cx="2942897" cy="599090"/>
          </a:xfrm>
          <a:prstGeom prst="roundRect">
            <a:avLst/>
          </a:prstGeom>
          <a:solidFill>
            <a:schemeClr val="accent6">
              <a:lumMod val="20000"/>
              <a:lumOff val="80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Семинары С.Г. Шиловой, эксперта сельского туризма (Республика Алтай) </a:t>
            </a:r>
          </a:p>
        </p:txBody>
      </p:sp>
      <p:sp>
        <p:nvSpPr>
          <p:cNvPr id="29" name="Прямоугольник: скругленные углы 28">
            <a:extLst>
              <a:ext uri="{FF2B5EF4-FFF2-40B4-BE49-F238E27FC236}">
                <a16:creationId xmlns:a16="http://schemas.microsoft.com/office/drawing/2014/main" xmlns="" id="{5A0DD2B5-38FE-44A9-A3E7-D88854092ED5}"/>
              </a:ext>
            </a:extLst>
          </p:cNvPr>
          <p:cNvSpPr/>
          <p:nvPr/>
        </p:nvSpPr>
        <p:spPr>
          <a:xfrm>
            <a:off x="5580993" y="0"/>
            <a:ext cx="3689131" cy="537522"/>
          </a:xfrm>
          <a:prstGeom prst="roundRect">
            <a:avLst/>
          </a:prstGeom>
          <a:solidFill>
            <a:schemeClr val="accent6">
              <a:lumMod val="20000"/>
              <a:lumOff val="80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Молодежный образовательный форум «Балтийский Артек» (г. Калининград)</a:t>
            </a:r>
          </a:p>
        </p:txBody>
      </p:sp>
      <p:sp>
        <p:nvSpPr>
          <p:cNvPr id="33" name="Прямоугольник: скругленные углы 32">
            <a:extLst>
              <a:ext uri="{FF2B5EF4-FFF2-40B4-BE49-F238E27FC236}">
                <a16:creationId xmlns:a16="http://schemas.microsoft.com/office/drawing/2014/main" xmlns="" id="{02A61794-2316-41D3-8A08-94C26A79C744}"/>
              </a:ext>
            </a:extLst>
          </p:cNvPr>
          <p:cNvSpPr/>
          <p:nvPr/>
        </p:nvSpPr>
        <p:spPr>
          <a:xfrm>
            <a:off x="126125" y="2816772"/>
            <a:ext cx="2837792" cy="744665"/>
          </a:xfrm>
          <a:prstGeom prst="roundRect">
            <a:avLst/>
          </a:prstGeom>
          <a:solidFill>
            <a:schemeClr val="accent6">
              <a:lumMod val="20000"/>
              <a:lumOff val="80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Посещение Республики Беларусь в составе делегации Томской области </a:t>
            </a:r>
          </a:p>
        </p:txBody>
      </p:sp>
    </p:spTree>
    <p:extLst>
      <p:ext uri="{BB962C8B-B14F-4D97-AF65-F5344CB8AC3E}">
        <p14:creationId xmlns:p14="http://schemas.microsoft.com/office/powerpoint/2010/main" xmlns="" val="402352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26974BD3-C59B-4AA9-AE65-918CE30C45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6913"/>
            <a:ext cx="3749260" cy="2415158"/>
          </a:xfr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6C4B26F9-944E-4CC2-B215-001AECF0028C}"/>
              </a:ext>
            </a:extLst>
          </p:cNvPr>
          <p:cNvSpPr/>
          <p:nvPr/>
        </p:nvSpPr>
        <p:spPr>
          <a:xfrm>
            <a:off x="50372" y="59926"/>
            <a:ext cx="9043257" cy="35779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15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Конкурс начинающих предпринимателей «Первый шаг» 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4FC38804-2A31-4BAE-BA6D-337BD06100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2885011"/>
            <a:ext cx="3737636" cy="225848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6C44270C-2FDE-4F55-8B7C-FDE47ADC81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4130" y="496914"/>
            <a:ext cx="2829773" cy="241516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C2C23263-6270-44E7-A9E6-61443A9722E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64" t="-261" b="28994"/>
          <a:stretch/>
        </p:blipFill>
        <p:spPr>
          <a:xfrm>
            <a:off x="6613903" y="496914"/>
            <a:ext cx="2530097" cy="2594999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A1934D20-8325-4A09-A402-5ACE62D5CF7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959" b="23657"/>
          <a:stretch/>
        </p:blipFill>
        <p:spPr>
          <a:xfrm>
            <a:off x="3784130" y="2912071"/>
            <a:ext cx="2887890" cy="2231429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FA7D9BAD-EF14-48DF-ADF0-7618FA46FA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48773" y="3091912"/>
            <a:ext cx="2530097" cy="2051588"/>
          </a:xfrm>
          <a:prstGeom prst="rect">
            <a:avLst/>
          </a:prstGeom>
        </p:spPr>
      </p:pic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xmlns="" id="{6A9BE112-33EB-42A5-A542-BD96EDDD1C0A}"/>
              </a:ext>
            </a:extLst>
          </p:cNvPr>
          <p:cNvSpPr/>
          <p:nvPr/>
        </p:nvSpPr>
        <p:spPr>
          <a:xfrm>
            <a:off x="1163235" y="2620336"/>
            <a:ext cx="1411165" cy="465029"/>
          </a:xfrm>
          <a:prstGeom prst="roundRect">
            <a:avLst/>
          </a:prstGeom>
          <a:solidFill>
            <a:schemeClr val="accent6">
              <a:lumMod val="20000"/>
              <a:lumOff val="80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БЫЛО</a:t>
            </a:r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:a16="http://schemas.microsoft.com/office/drawing/2014/main" xmlns="" id="{3694CE57-9A69-4C1F-AE90-C625876845C7}"/>
              </a:ext>
            </a:extLst>
          </p:cNvPr>
          <p:cNvSpPr/>
          <p:nvPr/>
        </p:nvSpPr>
        <p:spPr>
          <a:xfrm>
            <a:off x="6131481" y="2626882"/>
            <a:ext cx="1411165" cy="465029"/>
          </a:xfrm>
          <a:prstGeom prst="roundRect">
            <a:avLst/>
          </a:prstGeom>
          <a:solidFill>
            <a:schemeClr val="accent6">
              <a:lumMod val="20000"/>
              <a:lumOff val="80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СТАЛО</a:t>
            </a:r>
          </a:p>
        </p:txBody>
      </p:sp>
    </p:spTree>
    <p:extLst>
      <p:ext uri="{BB962C8B-B14F-4D97-AF65-F5344CB8AC3E}">
        <p14:creationId xmlns:p14="http://schemas.microsoft.com/office/powerpoint/2010/main" xmlns="" val="3567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17DD4411-1150-4648-B7CB-93699CEDD3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-27661"/>
            <a:ext cx="2633511" cy="344062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CAF2E534-E978-44C1-B84E-6BF4FDA6B8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96169" y="-73617"/>
            <a:ext cx="2633511" cy="258713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98536EC1-F347-46FF-87A1-19504B998E9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788" r="1264" b="5737"/>
          <a:stretch/>
        </p:blipFill>
        <p:spPr>
          <a:xfrm>
            <a:off x="6509288" y="2419674"/>
            <a:ext cx="2617061" cy="2723827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B72CC025-10E9-49EF-96A5-19CC6CA7E6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4215" y="1"/>
            <a:ext cx="3973375" cy="282606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2EB6F568-EA6C-44DB-BC2E-879FABE52D0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23354" y="2722972"/>
            <a:ext cx="2604236" cy="2420528"/>
          </a:xfrm>
          <a:prstGeom prst="rect">
            <a:avLst/>
          </a:prstGeom>
        </p:spPr>
      </p:pic>
      <p:pic>
        <p:nvPicPr>
          <p:cNvPr id="6146" name="Picture 2" descr="http://travel-tomsk.ru/userfiles/images/DSC04629.JPG">
            <a:extLst>
              <a:ext uri="{FF2B5EF4-FFF2-40B4-BE49-F238E27FC236}">
                <a16:creationId xmlns:a16="http://schemas.microsoft.com/office/drawing/2014/main" xmlns="" id="{CF59A760-1613-4B52-AA29-DD0325941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874" y="2713378"/>
            <a:ext cx="3971228" cy="2430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xmlns="" id="{F1904702-EBF0-4948-8116-4F054FC88150}"/>
              </a:ext>
            </a:extLst>
          </p:cNvPr>
          <p:cNvSpPr/>
          <p:nvPr/>
        </p:nvSpPr>
        <p:spPr>
          <a:xfrm>
            <a:off x="2554216" y="2308666"/>
            <a:ext cx="3996104" cy="465029"/>
          </a:xfrm>
          <a:prstGeom prst="roundRect">
            <a:avLst/>
          </a:prstGeom>
          <a:solidFill>
            <a:schemeClr val="accent6">
              <a:lumMod val="20000"/>
              <a:lumOff val="80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ИЮНЬ 2017 – ОТКРЫТИЕ «ИРЖИК»</a:t>
            </a:r>
          </a:p>
        </p:txBody>
      </p:sp>
    </p:spTree>
    <p:extLst>
      <p:ext uri="{BB962C8B-B14F-4D97-AF65-F5344CB8AC3E}">
        <p14:creationId xmlns:p14="http://schemas.microsoft.com/office/powerpoint/2010/main" xmlns="" val="1910097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1530C43-16A5-4CD3-B89C-2276204DF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00889" y="-860361"/>
            <a:ext cx="5670404" cy="91950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E1CAA1BE-11C0-40E8-A705-A51E1373450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277" r="1041" b="31161"/>
          <a:stretch/>
        </p:blipFill>
        <p:spPr>
          <a:xfrm>
            <a:off x="5143500" y="-81639"/>
            <a:ext cx="4000500" cy="294953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6D121AD9-B27E-4571-9AC7-6AF09DCAB5E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620" t="-477" b="-1"/>
          <a:stretch/>
        </p:blipFill>
        <p:spPr>
          <a:xfrm>
            <a:off x="-31800" y="-81639"/>
            <a:ext cx="2645183" cy="525005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EA5F422D-44FF-47BE-97CA-B49E0544552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667"/>
          <a:stretch/>
        </p:blipFill>
        <p:spPr>
          <a:xfrm>
            <a:off x="2613383" y="-81639"/>
            <a:ext cx="2571750" cy="522513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D0A4F268-B31B-4BDD-ACBD-937C77C05C9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669" t="1542" r="6269"/>
          <a:stretch/>
        </p:blipFill>
        <p:spPr>
          <a:xfrm>
            <a:off x="5185132" y="2571750"/>
            <a:ext cx="3958868" cy="2596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329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899FD1C6-1DDD-49A8-89BF-FBB4EBA50D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724"/>
          <a:stretch/>
        </p:blipFill>
        <p:spPr>
          <a:xfrm>
            <a:off x="5356582" y="2522739"/>
            <a:ext cx="3787418" cy="2620762"/>
          </a:xfrm>
          <a:prstGeom prst="rect">
            <a:avLst/>
          </a:prstGeom>
        </p:spPr>
      </p:pic>
      <p:pic>
        <p:nvPicPr>
          <p:cNvPr id="8194" name="Picture 2" descr="Ð¡ÐµÐ¼ÐµÐ¹Ð½ÑÐ¹ ÐºÐµÐ¼Ð¿Ð¸Ð½Ð³ Ð¸ ÑÑÐ±Ð°Ð»ÐºÐ°, Ð»ÑÐ´Ð¸ Ð°ÐºÑÐ¸Ð²Ð½ÑÐµ Ð² Ð¿ÑÐ¸ÑÐ¾Ð´Ðµ, ÑÐµÐ±ÐµÐ½Ð¾Ðº Ð¿Ð¾Ð¹Ð¼Ð°Ð» â Ð¡ÑÐ¾ÐºÐ¾Ð²Ð¾Ðµ ÑÐ¾ÑÐ¾">
            <a:extLst>
              <a:ext uri="{FF2B5EF4-FFF2-40B4-BE49-F238E27FC236}">
                <a16:creationId xmlns:a16="http://schemas.microsoft.com/office/drawing/2014/main" xmlns="" id="{77A15DCD-225A-468A-94D6-979F806A4B6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84363" cy="2514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ÐÐ°ÑÑÐ¸Ð½ÐºÐ¸ Ð¿Ð¾ Ð·Ð°Ð¿ÑÐ¾ÑÑ Ð¼Ð¾Ð»Ð¾Ð´ÐµÐ¶Ñ ÑÐ±Ñ Ð³ÑÐ¸Ð±Ð¾Ð²">
            <a:extLst>
              <a:ext uri="{FF2B5EF4-FFF2-40B4-BE49-F238E27FC236}">
                <a16:creationId xmlns:a16="http://schemas.microsoft.com/office/drawing/2014/main" xmlns="" id="{DF1367C8-F32B-43C8-88CF-434A45DC85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298"/>
          <a:stretch/>
        </p:blipFill>
        <p:spPr bwMode="auto">
          <a:xfrm>
            <a:off x="4684363" y="1"/>
            <a:ext cx="4459637" cy="252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ÐÐ°ÑÑÐ¸Ð½ÐºÐ¸ Ð¿Ð¾ Ð·Ð°Ð¿ÑÐ¾ÑÑ Ð¼Ð¾Ð»Ð¾Ð´ÐµÐ¶Ñ Ð¿Ð¸ÐºÐ½Ð¸Ðº Ð¿ÑÐ¸ÑÐ¾Ð´Ð°">
            <a:extLst>
              <a:ext uri="{FF2B5EF4-FFF2-40B4-BE49-F238E27FC236}">
                <a16:creationId xmlns:a16="http://schemas.microsoft.com/office/drawing/2014/main" xmlns="" id="{2E6DFE67-D446-4B67-BA59-1506435111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392" t="309"/>
          <a:stretch/>
        </p:blipFill>
        <p:spPr bwMode="auto">
          <a:xfrm>
            <a:off x="1" y="2499103"/>
            <a:ext cx="2678291" cy="263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pp.userapi.com/c836539/v836539804/35b25/2Z3NtcKiDWg.jpg">
            <a:extLst>
              <a:ext uri="{FF2B5EF4-FFF2-40B4-BE49-F238E27FC236}">
                <a16:creationId xmlns:a16="http://schemas.microsoft.com/office/drawing/2014/main" xmlns="" id="{DA8CFDF5-66CD-4100-9CA2-23AA54A36F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736"/>
          <a:stretch/>
        </p:blipFill>
        <p:spPr bwMode="auto">
          <a:xfrm>
            <a:off x="2678291" y="2514608"/>
            <a:ext cx="2678291" cy="2632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141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5AB100-BF71-4332-A4A2-015373051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0FB7FA5E-CF7F-4709-94AB-435F374932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44090" y="0"/>
            <a:ext cx="4799910" cy="2614613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E5D9FD7-9605-4987-8DBF-A4D1C861C3E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110" r="2490"/>
          <a:stretch/>
        </p:blipFill>
        <p:spPr>
          <a:xfrm>
            <a:off x="4344091" y="2614612"/>
            <a:ext cx="4859657" cy="2528888"/>
          </a:xfrm>
          <a:prstGeom prst="rect">
            <a:avLst/>
          </a:prstGeom>
        </p:spPr>
      </p:pic>
      <p:pic>
        <p:nvPicPr>
          <p:cNvPr id="10242" name="Picture 2" descr="https://sun1-1.userapi.com/c840726/v840726430/516e5/IbiYzRSjzuM.jpg">
            <a:extLst>
              <a:ext uri="{FF2B5EF4-FFF2-40B4-BE49-F238E27FC236}">
                <a16:creationId xmlns:a16="http://schemas.microsoft.com/office/drawing/2014/main" xmlns="" id="{1DCFB27B-2CB6-4134-9F4B-D680F4ACF4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844" t="-2189" b="-1"/>
          <a:stretch/>
        </p:blipFill>
        <p:spPr bwMode="auto">
          <a:xfrm>
            <a:off x="1" y="-197603"/>
            <a:ext cx="4344090" cy="534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4207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E7B5B2A3-4BE9-419C-B0E8-FC52A77576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83288" y="1436674"/>
            <a:ext cx="4892866" cy="3263504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49FFE4A-E323-4055-98B9-0B25382281D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" b="-1951"/>
          <a:stretch/>
        </p:blipFill>
        <p:spPr>
          <a:xfrm>
            <a:off x="4295936" y="-115329"/>
            <a:ext cx="4896218" cy="537960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C8E3876-EAFE-4D64-9A6F-0FABAF842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700497A-2C84-479B-BA28-7605C9662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15329"/>
            <a:ext cx="4344090" cy="525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3433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7C726835-C980-4F72-A548-DB63890FCD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4465862" cy="5143500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97AD6DD-753C-4568-95D9-FEFFC09A4D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65862" y="0"/>
            <a:ext cx="4678139" cy="5143500"/>
          </a:xfrm>
          <a:prstGeom prst="rect">
            <a:avLst/>
          </a:prstGeom>
        </p:spPr>
      </p:pic>
      <p:sp>
        <p:nvSpPr>
          <p:cNvPr id="9" name="AutoShape 2" descr="ÐÐ°ÑÑÐ¸Ð½ÐºÐ¸ Ð¿Ð¾ Ð·Ð°Ð¿ÑÐ¾ÑÑ Ð¸Ð½ÑÑÐ°Ð³ÑÐ°Ð¼ Ð¸ÑÐ¶Ð¸Ðº ÑÐ¾Ð¼ÑÐº">
            <a:extLst>
              <a:ext uri="{FF2B5EF4-FFF2-40B4-BE49-F238E27FC236}">
                <a16:creationId xmlns:a16="http://schemas.microsoft.com/office/drawing/2014/main" xmlns="" id="{66F8658C-E558-49D5-8874-8A0D3F4B0BA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6" descr="ÐÐ°ÑÑÐ¸Ð½ÐºÐ¸ Ð¿Ð¾ Ð·Ð°Ð¿ÑÐ¾ÑÑ Ð¸Ð½ÑÑÐ°Ð³ÑÐ°Ð¼ Ð¸ÑÐ¶Ð¸Ðº ÑÐ¾Ð¼ÑÐº">
            <a:extLst>
              <a:ext uri="{FF2B5EF4-FFF2-40B4-BE49-F238E27FC236}">
                <a16:creationId xmlns:a16="http://schemas.microsoft.com/office/drawing/2014/main" xmlns="" id="{44237600-35A2-4D3D-B4AF-66A9DCD2FF16}"/>
              </a:ext>
            </a:extLst>
          </p:cNvPr>
          <p:cNvSpPr>
            <a:spLocks noGrp="1" noChangeAspect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3" name="AutoShape 8" descr="ÐÐ°ÑÑÐ¸Ð½ÐºÐ¸ Ð¿Ð¾ Ð·Ð°Ð¿ÑÐ¾ÑÑ Ð¸Ð½ÑÑÐ°Ð³ÑÐ°Ð¼ Ð¸ÑÐ¶Ð¸Ðº ÑÐ¾Ð¼ÑÐº">
            <a:extLst>
              <a:ext uri="{FF2B5EF4-FFF2-40B4-BE49-F238E27FC236}">
                <a16:creationId xmlns:a16="http://schemas.microsoft.com/office/drawing/2014/main" xmlns="" id="{3E062FA2-0AE5-4062-B37C-40A2597025C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25717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775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824FB0-5CB6-4E74-A708-E212FF6CF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7A47C8E4-B43A-40D7-88E7-DBC152CD7E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"/>
            <a:ext cx="3165231" cy="5143499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1285E5F-3EBE-4229-82E6-22A5765BA1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65231" y="-194712"/>
            <a:ext cx="5978769" cy="5338212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xmlns="" id="{A35FB4DE-25EA-45FF-BCCB-1C15549181FC}"/>
              </a:ext>
            </a:extLst>
          </p:cNvPr>
          <p:cNvSpPr/>
          <p:nvPr/>
        </p:nvSpPr>
        <p:spPr>
          <a:xfrm>
            <a:off x="143975" y="1810558"/>
            <a:ext cx="2797052" cy="465029"/>
          </a:xfrm>
          <a:prstGeom prst="roundRect">
            <a:avLst/>
          </a:prstGeom>
          <a:solidFill>
            <a:schemeClr val="accent6">
              <a:lumMod val="40000"/>
              <a:lumOff val="60000"/>
              <a:alpha val="86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КЕМЕРОВСКАЯ ОБЛАСТЬ 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C000B153-EEA6-4E7E-B476-F1E52549DBB3}"/>
              </a:ext>
            </a:extLst>
          </p:cNvPr>
          <p:cNvSpPr/>
          <p:nvPr/>
        </p:nvSpPr>
        <p:spPr>
          <a:xfrm>
            <a:off x="171451" y="2569827"/>
            <a:ext cx="2769576" cy="465029"/>
          </a:xfrm>
          <a:prstGeom prst="roundRect">
            <a:avLst/>
          </a:prstGeom>
          <a:solidFill>
            <a:schemeClr val="accent6">
              <a:lumMod val="40000"/>
              <a:lumOff val="60000"/>
              <a:alpha val="86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КРАСНОЯРСКИЙ КРАЙ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EF95C6D4-890B-4F4B-9122-F1DE48F0BAA3}"/>
              </a:ext>
            </a:extLst>
          </p:cNvPr>
          <p:cNvSpPr/>
          <p:nvPr/>
        </p:nvSpPr>
        <p:spPr>
          <a:xfrm>
            <a:off x="143975" y="1107044"/>
            <a:ext cx="2797052" cy="465029"/>
          </a:xfrm>
          <a:prstGeom prst="roundRect">
            <a:avLst/>
          </a:prstGeom>
          <a:solidFill>
            <a:schemeClr val="accent6">
              <a:lumMod val="40000"/>
              <a:lumOff val="60000"/>
              <a:alpha val="86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НОВОСИБИРСКАЯ ОБЛАСТЬ 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xmlns="" id="{95443776-D86C-427A-8212-BA783CB2470A}"/>
              </a:ext>
            </a:extLst>
          </p:cNvPr>
          <p:cNvSpPr/>
          <p:nvPr/>
        </p:nvSpPr>
        <p:spPr>
          <a:xfrm>
            <a:off x="157163" y="3273341"/>
            <a:ext cx="2769576" cy="465029"/>
          </a:xfrm>
          <a:prstGeom prst="roundRect">
            <a:avLst/>
          </a:prstGeom>
          <a:solidFill>
            <a:schemeClr val="accent6">
              <a:lumMod val="40000"/>
              <a:lumOff val="60000"/>
              <a:alpha val="86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КРАСНОДАРСКИЙ КРАЙ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xmlns="" id="{2F7F8F3F-0D71-435B-BAAB-F476F09ACFB9}"/>
              </a:ext>
            </a:extLst>
          </p:cNvPr>
          <p:cNvSpPr/>
          <p:nvPr/>
        </p:nvSpPr>
        <p:spPr>
          <a:xfrm>
            <a:off x="157163" y="3933082"/>
            <a:ext cx="2769576" cy="465029"/>
          </a:xfrm>
          <a:prstGeom prst="roundRect">
            <a:avLst/>
          </a:prstGeom>
          <a:solidFill>
            <a:schemeClr val="accent6">
              <a:lumMod val="40000"/>
              <a:lumOff val="60000"/>
              <a:alpha val="86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ХАКАСИЯ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xmlns="" id="{5508441C-6E79-42B5-A448-5E62F5FE8865}"/>
              </a:ext>
            </a:extLst>
          </p:cNvPr>
          <p:cNvSpPr/>
          <p:nvPr/>
        </p:nvSpPr>
        <p:spPr>
          <a:xfrm>
            <a:off x="143975" y="428448"/>
            <a:ext cx="2797052" cy="465029"/>
          </a:xfrm>
          <a:prstGeom prst="roundRect">
            <a:avLst/>
          </a:prstGeom>
          <a:solidFill>
            <a:schemeClr val="accent6">
              <a:lumMod val="40000"/>
              <a:lumOff val="60000"/>
              <a:alpha val="86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 и ТОМСКАЯ ОБЛАСТЬ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xmlns="" id="{BF686BC8-6C0B-4110-A6A1-EBD68688261C}"/>
              </a:ext>
            </a:extLst>
          </p:cNvPr>
          <p:cNvSpPr/>
          <p:nvPr/>
        </p:nvSpPr>
        <p:spPr>
          <a:xfrm>
            <a:off x="150020" y="4538291"/>
            <a:ext cx="2769576" cy="465029"/>
          </a:xfrm>
          <a:prstGeom prst="roundRect">
            <a:avLst/>
          </a:prstGeom>
          <a:solidFill>
            <a:schemeClr val="accent6">
              <a:lumMod val="40000"/>
              <a:lumOff val="60000"/>
              <a:alpha val="86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БОЛГАРИЯ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xmlns="" id="{144BA244-E82B-413A-BABE-46E664A03958}"/>
              </a:ext>
            </a:extLst>
          </p:cNvPr>
          <p:cNvSpPr/>
          <p:nvPr/>
        </p:nvSpPr>
        <p:spPr>
          <a:xfrm>
            <a:off x="5477608" y="359810"/>
            <a:ext cx="3385039" cy="747234"/>
          </a:xfrm>
          <a:prstGeom prst="roundRect">
            <a:avLst/>
          </a:prstGeom>
          <a:solidFill>
            <a:schemeClr val="accent6">
              <a:lumMod val="40000"/>
              <a:lumOff val="60000"/>
              <a:alpha val="86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3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 ТУРИСТОВ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(июнь 2017- май 2018)</a:t>
            </a:r>
          </a:p>
        </p:txBody>
      </p:sp>
    </p:spTree>
    <p:extLst>
      <p:ext uri="{BB962C8B-B14F-4D97-AF65-F5344CB8AC3E}">
        <p14:creationId xmlns:p14="http://schemas.microsoft.com/office/powerpoint/2010/main" xmlns="" val="56195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DF5164C-84F4-4AA9-A79A-97581A1C0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http://cherkas.pachelma.pnzreg.ru/files/cherkas_pachelma_pnzreg_ru/risunki/el__linii.jpg">
            <a:extLst>
              <a:ext uri="{FF2B5EF4-FFF2-40B4-BE49-F238E27FC236}">
                <a16:creationId xmlns:a16="http://schemas.microsoft.com/office/drawing/2014/main" xmlns="" id="{049A9C8C-9670-4665-88AD-0B88376AB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3760" y="-399204"/>
            <a:ext cx="5524218" cy="333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CDD61B3-FF46-4A86-8ADF-E1DBD4FAA8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3760" y="2571750"/>
            <a:ext cx="5524218" cy="330539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7EDF592E-561F-4DB4-820B-DA2C64687F9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158" r="3347"/>
          <a:stretch/>
        </p:blipFill>
        <p:spPr>
          <a:xfrm>
            <a:off x="5420458" y="0"/>
            <a:ext cx="372354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337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45ED71-875A-4AA9-9953-40F297EF5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80EE7364-1B0A-4F8E-9D5C-1E7F85442C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514350"/>
            <a:ext cx="9144000" cy="6290897"/>
          </a:xfrm>
        </p:spPr>
      </p:pic>
    </p:spTree>
    <p:extLst>
      <p:ext uri="{BB962C8B-B14F-4D97-AF65-F5344CB8AC3E}">
        <p14:creationId xmlns:p14="http://schemas.microsoft.com/office/powerpoint/2010/main" xmlns="" val="16645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733</Words>
  <Application>Microsoft Office PowerPoint</Application>
  <PresentationFormat>Экран (16:9)</PresentationFormat>
  <Paragraphs>71</Paragraphs>
  <Slides>13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Румянцев</dc:creator>
  <cp:lastModifiedBy>Румянцева Ольга Анатольевна</cp:lastModifiedBy>
  <cp:revision>54</cp:revision>
  <dcterms:created xsi:type="dcterms:W3CDTF">2018-05-22T15:01:41Z</dcterms:created>
  <dcterms:modified xsi:type="dcterms:W3CDTF">2018-05-23T07:28:47Z</dcterms:modified>
</cp:coreProperties>
</file>