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xls" ContentType="application/vnd.ms-exce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711" r:id="rId2"/>
    <p:sldId id="1035" r:id="rId3"/>
    <p:sldId id="1029" r:id="rId4"/>
    <p:sldId id="1013" r:id="rId5"/>
    <p:sldId id="1028" r:id="rId6"/>
    <p:sldId id="1017" r:id="rId7"/>
    <p:sldId id="1032" r:id="rId8"/>
    <p:sldId id="1022" r:id="rId9"/>
    <p:sldId id="1030" r:id="rId10"/>
    <p:sldId id="1014" r:id="rId11"/>
    <p:sldId id="1026" r:id="rId12"/>
    <p:sldId id="1033" r:id="rId13"/>
    <p:sldId id="1027" r:id="rId14"/>
    <p:sldId id="992" r:id="rId15"/>
    <p:sldId id="993" r:id="rId16"/>
    <p:sldId id="1018" r:id="rId17"/>
    <p:sldId id="999" r:id="rId18"/>
    <p:sldId id="1007" r:id="rId19"/>
    <p:sldId id="1020" r:id="rId2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400" u="sng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15683"/>
    <a:srgbClr val="DBE8F3"/>
    <a:srgbClr val="DCEBF2"/>
    <a:srgbClr val="A1BBDB"/>
    <a:srgbClr val="8CCCEC"/>
    <a:srgbClr val="F85A5A"/>
    <a:srgbClr val="D68328"/>
    <a:srgbClr val="FFFFFF"/>
    <a:srgbClr val="5B89C1"/>
    <a:srgbClr val="D2A9A2"/>
  </p:clrMru>
</p:presentationPr>
</file>

<file path=ppt/tableStyles.xml><?xml version="1.0" encoding="utf-8"?>
<a:tblStyleLst xmlns:a="http://schemas.openxmlformats.org/drawingml/2006/main" def="{5C22544A-7EE6-4342-B048-85BDC9FD1C3A}"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87" autoAdjust="0"/>
    <p:restoredTop sz="81379" autoAdjust="0"/>
  </p:normalViewPr>
  <p:slideViewPr>
    <p:cSldViewPr snapToObjects="1">
      <p:cViewPr>
        <p:scale>
          <a:sx n="82" d="100"/>
          <a:sy n="82" d="100"/>
        </p:scale>
        <p:origin x="-2454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61" d="100"/>
          <a:sy n="61" d="100"/>
        </p:scale>
        <p:origin x="-1788" y="-78"/>
      </p:cViewPr>
      <p:guideLst>
        <p:guide orient="horz" pos="3126"/>
        <p:guide pos="2141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FAD2C55-7236-4F71-A1D5-C74AF5F26BAA}" type="datetimeFigureOut">
              <a:rPr lang="ru-RU" altLang="ru-RU"/>
              <a:pPr>
                <a:defRPr/>
              </a:pPr>
              <a:t>27.03.2019</a:t>
            </a:fld>
            <a:endParaRPr lang="ru-RU" altLang="ru-RU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53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B3C669-5352-4F53-A439-463BD18CCE8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A97AB11-9D35-4E3C-AC51-B9B9D8E5BC78}" type="datetimeFigureOut">
              <a:rPr lang="ru-RU" altLang="ru-RU"/>
              <a:pPr>
                <a:defRPr/>
              </a:pPr>
              <a:t>27.03.2019</a:t>
            </a:fld>
            <a:endParaRPr lang="ru-RU" alt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C283987-E209-4333-AF26-1BFD81455C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kumimoji="0" lang="ru-RU" alt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186414-AD8A-4C5A-8F4F-C82C5DF469E2}" type="slidenum">
              <a:rPr lang="ru-RU" altLang="ru-RU" smtClean="0"/>
              <a:pPr/>
              <a:t>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0" lang="ru-RU" altLang="ru-RU" smtClean="0">
              <a:solidFill>
                <a:schemeClr val="tx2"/>
              </a:solidFill>
            </a:endParaRPr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95BBE82-4E40-4C04-A45F-13F5B9C70B7B}" type="slidenum">
              <a:rPr lang="ru-RU" altLang="ru-RU" smtClean="0">
                <a:solidFill>
                  <a:srgbClr val="000000"/>
                </a:solidFill>
              </a:rPr>
              <a:pPr/>
              <a:t>2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2FD6197-EAA7-4405-853F-B8E887BED6FC}" type="slidenum">
              <a:rPr lang="ru-RU" altLang="ru-RU" smtClean="0"/>
              <a:pPr/>
              <a:t>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читаемым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5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DA1A438-72B3-48F9-B2B9-4BF7C8E0E26D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7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ru-RU" dirty="0" smtClean="0"/>
              <a:t>Убрать </a:t>
            </a:r>
            <a:r>
              <a:rPr lang="ru-RU" dirty="0" err="1" smtClean="0"/>
              <a:t>прценты</a:t>
            </a:r>
            <a:endParaRPr lang="ru-RU" dirty="0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BA62FC-B612-4F1B-A666-B9A320B73B16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Подписать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alt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F1A6A-AEF6-4B6D-A3A2-9D6E97D532F1}" type="slidenum">
              <a:rPr lang="ru-RU" altLang="ru-RU" smtClean="0"/>
              <a:pPr/>
              <a:t>10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11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Увелился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туристкий</a:t>
            </a:r>
            <a:r>
              <a:rPr lang="ru-RU" baseline="0" dirty="0" smtClean="0"/>
              <a:t> поток </a:t>
            </a:r>
            <a:br>
              <a:rPr lang="ru-RU" baseline="0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13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0"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F7650C0-AF1E-498B-ABE9-8EC746F97BB9}" type="slidenum">
              <a:rPr lang="ru-RU" altLang="ru-RU" smtClean="0">
                <a:solidFill>
                  <a:srgbClr val="000000"/>
                </a:solidFill>
              </a:rPr>
              <a:pPr/>
              <a:t>14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0"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89C0AC3-42FC-44FB-A0F9-F2BD7FF33B28}" type="slidenum">
              <a:rPr lang="ru-RU" altLang="ru-RU" smtClean="0">
                <a:solidFill>
                  <a:srgbClr val="000000"/>
                </a:solidFill>
              </a:rPr>
              <a:pPr/>
              <a:t>15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r>
              <a:rPr lang="ru-RU" dirty="0" smtClean="0">
                <a:latin typeface="+mn-lt"/>
                <a:ea typeface="+mn-ea"/>
                <a:cs typeface="+mn-cs"/>
              </a:rPr>
              <a:t> 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E2848C-D41A-4AF2-869E-37983C7A8B0D}" type="slidenum">
              <a:rPr lang="ru-RU" altLang="ru-RU" smtClean="0"/>
              <a:pPr/>
              <a:t>16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0" lang="ru-RU" alt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232C864-2E74-402B-B946-CCE7BE2F21E4}" type="slidenum">
              <a:rPr lang="ru-RU" altLang="ru-RU" smtClean="0">
                <a:solidFill>
                  <a:srgbClr val="000000"/>
                </a:solidFill>
              </a:rPr>
              <a:pPr/>
              <a:t>17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kumimoji="0" lang="ru-RU" alt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080B0A-15F8-4BDF-A89D-F590F6D68C0D}" type="slidenum">
              <a:rPr lang="ru-RU" altLang="ru-RU" smtClean="0">
                <a:solidFill>
                  <a:srgbClr val="000000"/>
                </a:solidFill>
              </a:rPr>
              <a:pPr/>
              <a:t>18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Фото работников культуры 2019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C283987-E209-4333-AF26-1BFD81455C4C}" type="slidenum">
              <a:rPr lang="ru-RU" altLang="ru-RU" smtClean="0"/>
              <a:pPr>
                <a:defRPr/>
              </a:pPr>
              <a:t>19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245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Picture 11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3825" y="73025"/>
            <a:ext cx="704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regular_detail_picture.jpg"/>
          <p:cNvPicPr>
            <a:picLocks noChangeAspect="1"/>
          </p:cNvPicPr>
          <p:nvPr userDrawn="1"/>
        </p:nvPicPr>
        <p:blipFill>
          <a:blip r:embed="rId3"/>
          <a:srcRect b="12437"/>
          <a:stretch>
            <a:fillRect/>
          </a:stretch>
        </p:blipFill>
        <p:spPr bwMode="auto">
          <a:xfrm>
            <a:off x="7189788" y="73025"/>
            <a:ext cx="190182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4C722-59DD-4CD3-9E66-B75A466C3ACB}" type="datetimeFigureOut">
              <a:rPr lang="ru-RU" altLang="ru-RU"/>
              <a:pPr>
                <a:defRPr/>
              </a:pPr>
              <a:t>27.03.2019</a:t>
            </a:fld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829B8-55CC-4DDA-A77B-368F78078F9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2457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" name="Picture 11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3825" y="73025"/>
            <a:ext cx="704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8" descr="regular_detail_picture.jpg"/>
          <p:cNvPicPr>
            <a:picLocks noChangeAspect="1"/>
          </p:cNvPicPr>
          <p:nvPr userDrawn="1"/>
        </p:nvPicPr>
        <p:blipFill>
          <a:blip r:embed="rId3"/>
          <a:srcRect b="12437"/>
          <a:stretch>
            <a:fillRect/>
          </a:stretch>
        </p:blipFill>
        <p:spPr bwMode="auto">
          <a:xfrm>
            <a:off x="7189788" y="73025"/>
            <a:ext cx="190182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BC1BE-88D0-4F20-B211-C1895B7F8DA6}" type="datetimeFigureOut">
              <a:rPr lang="ru-RU" altLang="ru-RU"/>
              <a:pPr>
                <a:defRPr/>
              </a:pPr>
              <a:t>27.03.2019</a:t>
            </a:fld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79DE8-6491-44F9-9C7D-92A762B3DD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86C9442-CDE5-46D7-9710-C85A1D7245C5}" type="datetimeFigureOut">
              <a:rPr lang="ru-RU" altLang="ru-RU"/>
              <a:pPr>
                <a:defRPr/>
              </a:pPr>
              <a:t>27.03.2019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u="none">
                <a:solidFill>
                  <a:srgbClr val="898989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10C18CE-EE5C-4A98-AD27-D08F8F840F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 kern="1200">
          <a:solidFill>
            <a:schemeClr val="tx1"/>
          </a:solidFill>
          <a:latin typeface="Arial" pitchFamily="34" charset="0"/>
          <a:ea typeface="Arial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2.png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pn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png"/><Relationship Id="rId4" Type="http://schemas.openxmlformats.org/officeDocument/2006/relationships/oleObject" Target="../embeddings/_____Microsoft_Office_Excel_97-20031.xls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oleObject" Target="../embeddings/_____Microsoft_Office_Excel_97-20032.xls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1.png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png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.png"/><Relationship Id="rId7" Type="http://schemas.openxmlformats.org/officeDocument/2006/relationships/image" Target="../media/image3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.png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.png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1.png"/><Relationship Id="rId9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4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1.png"/><Relationship Id="rId9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Группа 9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1" y="0"/>
            <a:chExt cx="9144001" cy="6857999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0"/>
              <a:ext cx="9144001" cy="6857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7172" name="Прямоугольник 11"/>
            <p:cNvSpPr>
              <a:spLocks noChangeArrowheads="1"/>
            </p:cNvSpPr>
            <p:nvPr/>
          </p:nvSpPr>
          <p:spPr bwMode="auto">
            <a:xfrm>
              <a:off x="-1" y="2479675"/>
              <a:ext cx="8780464" cy="1754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73050" algn="r"/>
              <a:r>
                <a:rPr kumimoji="1" lang="ru-RU" altLang="ru-RU" sz="3600" b="1" u="none" dirty="0">
                  <a:solidFill>
                    <a:srgbClr val="254061"/>
                  </a:solidFill>
                </a:rPr>
                <a:t>О реализации на территории Томской области национального проекта </a:t>
              </a:r>
              <a:r>
                <a:rPr kumimoji="1" lang="ru-RU" altLang="ru-RU" sz="3600" b="1" u="none" dirty="0">
                  <a:solidFill>
                    <a:srgbClr val="C00000"/>
                  </a:solidFill>
                </a:rPr>
                <a:t>«КУЛЬТУРА»</a:t>
              </a:r>
            </a:p>
          </p:txBody>
        </p:sp>
        <p:pic>
          <p:nvPicPr>
            <p:cNvPr id="7173" name="Рисунок 3" descr="flags_PNG14704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" y="0"/>
              <a:ext cx="3147585" cy="2214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4" name="Picture 1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00034" y="142852"/>
              <a:ext cx="928694" cy="8918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75" name="Прямоугольник 7"/>
            <p:cNvSpPr>
              <a:spLocks noChangeArrowheads="1"/>
            </p:cNvSpPr>
            <p:nvPr/>
          </p:nvSpPr>
          <p:spPr bwMode="auto">
            <a:xfrm>
              <a:off x="630237" y="4524389"/>
              <a:ext cx="8150226" cy="1200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altLang="ru-RU" sz="2400" b="1" u="none" dirty="0" err="1"/>
                <a:t>Кнорр</a:t>
              </a:r>
              <a:r>
                <a:rPr lang="ru-RU" altLang="ru-RU" sz="2400" b="1" u="none" dirty="0"/>
                <a:t> Андрей Филиппович – </a:t>
              </a:r>
            </a:p>
            <a:p>
              <a:r>
                <a:rPr lang="ru-RU" altLang="ru-RU" sz="2400" u="none" dirty="0"/>
                <a:t>Заместитель Губернатора Томской области по агропромышленной политике и природопользованию</a:t>
              </a:r>
            </a:p>
          </p:txBody>
        </p: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32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 rot="16200000" flipH="1">
            <a:off x="-1908175" y="4019550"/>
            <a:ext cx="4344988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265113" y="1846263"/>
            <a:ext cx="341312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74638" y="4298950"/>
            <a:ext cx="33655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0" y="909638"/>
            <a:ext cx="9144000" cy="1587"/>
          </a:xfrm>
          <a:prstGeom prst="line">
            <a:avLst/>
          </a:prstGeom>
          <a:ln w="1905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 bwMode="auto">
          <a:xfrm>
            <a:off x="628650" y="1485900"/>
            <a:ext cx="5935663" cy="10937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Создать (реконструировать) культурно-образовательные и музейные комплексы,  культурно-досуговые организации клубного типа на территориях сельских поселений , модернизировать региональные и муниципальные театры юного зрителя и кукольные театры, обеспечить развитие муниципальных библиотек</a:t>
            </a: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635000" y="2686050"/>
            <a:ext cx="5918200" cy="692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Создать условия для показа национальных кинофильмов в кинозалах, расположенных в населенных пунктах с численностью населения до 500 тыс. человек</a:t>
            </a:r>
          </a:p>
        </p:txBody>
      </p:sp>
      <p:sp>
        <p:nvSpPr>
          <p:cNvPr id="21" name="Прямоугольник 20"/>
          <p:cNvSpPr/>
          <p:nvPr/>
        </p:nvSpPr>
        <p:spPr bwMode="auto">
          <a:xfrm>
            <a:off x="609600" y="3870325"/>
            <a:ext cx="5975350" cy="692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Продвигать талантливую молодежь в сфере музыкального искусства. Обеспечить детские муз., худ., хореографические школы, школы искусств, училища необходимыми инструментами, оборудованием</a:t>
            </a: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641350" y="3467100"/>
            <a:ext cx="5927725" cy="2921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Подготовить кадры для отрасли культуры </a:t>
            </a: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633413" y="5372100"/>
            <a:ext cx="5937250" cy="4937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Обеспечить поддержку добровольческих движений, в том числе в сфере сохранения культурного наследия народов Российской Федерации</a:t>
            </a:r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625475" y="4610100"/>
            <a:ext cx="5927725" cy="6921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Создать условия для укрепления гражданской идентичности на основе духовно-нравственных и культурных ценностей народов Российской Федерации </a:t>
            </a:r>
          </a:p>
        </p:txBody>
      </p:sp>
      <p:sp>
        <p:nvSpPr>
          <p:cNvPr id="48" name="Прямоугольник 47"/>
          <p:cNvSpPr/>
          <p:nvPr/>
        </p:nvSpPr>
        <p:spPr bwMode="auto">
          <a:xfrm>
            <a:off x="619125" y="5891213"/>
            <a:ext cx="5948363" cy="4921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Ускоренное внедрение цифровых технологий  и создание</a:t>
            </a:r>
            <a:r>
              <a:rPr lang="ru-RU" altLang="ru-RU" sz="12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altLang="ru-RU" sz="13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виртуальных концертных залов </a:t>
            </a: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261938" y="3667125"/>
            <a:ext cx="341312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269875" y="297338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4"/>
          <p:cNvGrpSpPr>
            <a:grpSpLocks/>
          </p:cNvGrpSpPr>
          <p:nvPr/>
        </p:nvGrpSpPr>
        <p:grpSpPr bwMode="auto">
          <a:xfrm>
            <a:off x="6783388" y="1238220"/>
            <a:ext cx="2282825" cy="738187"/>
            <a:chOff x="6569075" y="819151"/>
            <a:chExt cx="2219325" cy="739141"/>
          </a:xfrm>
        </p:grpSpPr>
        <p:sp>
          <p:nvSpPr>
            <p:cNvPr id="8216" name="TextBox 34"/>
            <p:cNvSpPr txBox="1">
              <a:spLocks noChangeArrowheads="1"/>
            </p:cNvSpPr>
            <p:nvPr/>
          </p:nvSpPr>
          <p:spPr bwMode="auto">
            <a:xfrm>
              <a:off x="6569075" y="819151"/>
              <a:ext cx="2219325" cy="739141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endParaRPr lang="ru-RU" altLang="ru-RU" sz="500" b="1" u="none">
                <a:solidFill>
                  <a:schemeClr val="bg1"/>
                </a:solidFill>
                <a:latin typeface="Calibri" pitchFamily="34" charset="0"/>
              </a:endParaRPr>
            </a:p>
            <a:p>
              <a:pPr algn="ctr" eaLnBrk="0" hangingPunct="0"/>
              <a:r>
                <a:rPr lang="ru-RU" altLang="ru-RU" sz="1600" b="1" u="none">
                  <a:solidFill>
                    <a:schemeClr val="bg1"/>
                  </a:solidFill>
                  <a:latin typeface="Calibri" pitchFamily="34" charset="0"/>
                </a:rPr>
                <a:t>Целевые показатели 2019-2024</a:t>
              </a:r>
            </a:p>
            <a:p>
              <a:pPr eaLnBrk="0" hangingPunct="0"/>
              <a:endParaRPr lang="ru-RU" altLang="ru-RU" sz="500" b="1" u="none">
                <a:solidFill>
                  <a:schemeClr val="bg1"/>
                </a:solidFill>
                <a:latin typeface="Calibri" pitchFamily="34" charset="0"/>
              </a:endParaRPr>
            </a:p>
          </p:txBody>
        </p:sp>
        <p:cxnSp>
          <p:nvCxnSpPr>
            <p:cNvPr id="57" name="Прямая соединительная линия 56"/>
            <p:cNvCxnSpPr/>
            <p:nvPr/>
          </p:nvCxnSpPr>
          <p:spPr bwMode="auto">
            <a:xfrm>
              <a:off x="6569075" y="1383441"/>
              <a:ext cx="2219325" cy="11127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08" name="TextBox 34"/>
          <p:cNvSpPr txBox="1">
            <a:spLocks noChangeArrowheads="1"/>
          </p:cNvSpPr>
          <p:nvPr/>
        </p:nvSpPr>
        <p:spPr bwMode="auto">
          <a:xfrm>
            <a:off x="379413" y="909638"/>
            <a:ext cx="6205537" cy="55399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 altLang="ru-RU" sz="500" b="1" u="none" dirty="0">
              <a:solidFill>
                <a:schemeClr val="bg1"/>
              </a:solidFill>
              <a:latin typeface="Calibri" pitchFamily="34" charset="0"/>
            </a:endParaRPr>
          </a:p>
          <a:p>
            <a:pPr algn="ctr" eaLnBrk="0" hangingPunct="0"/>
            <a:r>
              <a:rPr lang="ru-RU" altLang="ru-RU" sz="2000" b="1" u="none" dirty="0">
                <a:solidFill>
                  <a:schemeClr val="bg1"/>
                </a:solidFill>
                <a:latin typeface="Calibri" pitchFamily="34" charset="0"/>
              </a:rPr>
              <a:t>Задачи проекта</a:t>
            </a:r>
          </a:p>
          <a:p>
            <a:pPr algn="ctr" eaLnBrk="0" hangingPunct="0"/>
            <a:endParaRPr lang="ru-RU" altLang="ru-RU" sz="500" b="1" u="none" dirty="0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65" name="Прямая соединительная линия 64"/>
          <p:cNvCxnSpPr/>
          <p:nvPr/>
        </p:nvCxnSpPr>
        <p:spPr>
          <a:xfrm>
            <a:off x="247650" y="5000625"/>
            <a:ext cx="36195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261938" y="6200775"/>
            <a:ext cx="34131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8"/>
          <p:cNvGrpSpPr>
            <a:grpSpLocks/>
          </p:cNvGrpSpPr>
          <p:nvPr/>
        </p:nvGrpSpPr>
        <p:grpSpPr bwMode="auto">
          <a:xfrm>
            <a:off x="6783388" y="2127250"/>
            <a:ext cx="2282825" cy="2439988"/>
            <a:chOff x="754890" y="1909573"/>
            <a:chExt cx="8181134" cy="2046843"/>
          </a:xfrm>
        </p:grpSpPr>
        <p:sp>
          <p:nvSpPr>
            <p:cNvPr id="77" name="Прямоугольник 76"/>
            <p:cNvSpPr/>
            <p:nvPr/>
          </p:nvSpPr>
          <p:spPr bwMode="auto">
            <a:xfrm>
              <a:off x="754890" y="2795162"/>
              <a:ext cx="8181134" cy="1161254"/>
            </a:xfrm>
            <a:prstGeom prst="rect">
              <a:avLst/>
            </a:prstGeom>
            <a:solidFill>
              <a:schemeClr val="bg1">
                <a:lumMod val="85000"/>
                <a:alpha val="65000"/>
              </a:schemeClr>
            </a:solidFill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defRPr/>
              </a:pPr>
              <a:r>
                <a:rPr lang="ru-RU" altLang="ru-RU" sz="1600" b="1" u="none" dirty="0" smtClean="0">
                  <a:solidFill>
                    <a:srgbClr val="17375E"/>
                  </a:solidFill>
                  <a:latin typeface="Calibri" pitchFamily="34" charset="0"/>
                </a:rPr>
                <a:t>Увеличение</a:t>
              </a:r>
              <a:r>
                <a:rPr lang="ru-RU" altLang="ru-RU" sz="1600" u="none" dirty="0" smtClean="0">
                  <a:solidFill>
                    <a:srgbClr val="17375E"/>
                  </a:solidFill>
                  <a:latin typeface="Calibri" pitchFamily="34" charset="0"/>
                </a:rPr>
                <a:t> </a:t>
              </a:r>
              <a:r>
                <a:rPr lang="ru-RU" altLang="ru-RU" sz="1600" b="1" u="none" dirty="0" smtClean="0">
                  <a:solidFill>
                    <a:srgbClr val="17375E"/>
                  </a:solidFill>
                  <a:latin typeface="Calibri" pitchFamily="34" charset="0"/>
                </a:rPr>
                <a:t>числа обращений к цифровым ресурсам в сфере культуры</a:t>
              </a:r>
              <a:r>
                <a:rPr lang="ru-RU" altLang="ru-RU" sz="1600" u="none" dirty="0" smtClean="0">
                  <a:solidFill>
                    <a:srgbClr val="17375E"/>
                  </a:solidFill>
                  <a:latin typeface="Calibri" pitchFamily="34" charset="0"/>
                </a:rPr>
                <a:t> </a:t>
              </a:r>
              <a:br>
                <a:rPr lang="ru-RU" altLang="ru-RU" sz="1600" u="none" dirty="0" smtClean="0">
                  <a:solidFill>
                    <a:srgbClr val="17375E"/>
                  </a:solidFill>
                  <a:latin typeface="Calibri" pitchFamily="34" charset="0"/>
                </a:rPr>
              </a:br>
              <a:r>
                <a:rPr lang="ru-RU" altLang="ru-RU" sz="1800" b="1" u="none" dirty="0" smtClean="0">
                  <a:solidFill>
                    <a:srgbClr val="C00000"/>
                  </a:solidFill>
                  <a:latin typeface="Calibri" pitchFamily="34" charset="0"/>
                </a:rPr>
                <a:t>в 5 раз </a:t>
              </a:r>
            </a:p>
          </p:txBody>
        </p:sp>
        <p:sp>
          <p:nvSpPr>
            <p:cNvPr id="78" name="Прямоугольник 77"/>
            <p:cNvSpPr/>
            <p:nvPr/>
          </p:nvSpPr>
          <p:spPr>
            <a:xfrm>
              <a:off x="754890" y="1909573"/>
              <a:ext cx="8181134" cy="723120"/>
            </a:xfrm>
            <a:prstGeom prst="rect">
              <a:avLst/>
            </a:prstGeom>
            <a:solidFill>
              <a:schemeClr val="bg1">
                <a:lumMod val="85000"/>
                <a:alpha val="65000"/>
              </a:schemeClr>
            </a:solidFill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defRPr/>
              </a:pPr>
              <a:r>
                <a:rPr lang="ru-RU" altLang="ru-RU" sz="1600" b="1" u="none" dirty="0" smtClean="0">
                  <a:solidFill>
                    <a:srgbClr val="17375E"/>
                  </a:solidFill>
                  <a:latin typeface="Calibri" pitchFamily="34" charset="0"/>
                </a:rPr>
                <a:t>Увеличение </a:t>
              </a:r>
              <a:r>
                <a:rPr lang="ru-RU" altLang="ru-RU" sz="1800" b="1" u="none" dirty="0" smtClean="0">
                  <a:solidFill>
                    <a:srgbClr val="C00000"/>
                  </a:solidFill>
                  <a:latin typeface="Calibri" pitchFamily="34" charset="0"/>
                </a:rPr>
                <a:t>на 15 % </a:t>
              </a:r>
              <a:r>
                <a:rPr lang="ru-RU" altLang="ru-RU" sz="1600" b="1" u="none" dirty="0" smtClean="0">
                  <a:solidFill>
                    <a:srgbClr val="17375E"/>
                  </a:solidFill>
                  <a:latin typeface="Calibri" pitchFamily="34" charset="0"/>
                </a:rPr>
                <a:t>числа посещений организаций культуры </a:t>
              </a:r>
            </a:p>
          </p:txBody>
        </p:sp>
      </p:grpSp>
      <p:cxnSp>
        <p:nvCxnSpPr>
          <p:cNvPr id="88" name="Прямая соединительная линия 87"/>
          <p:cNvCxnSpPr/>
          <p:nvPr/>
        </p:nvCxnSpPr>
        <p:spPr>
          <a:xfrm>
            <a:off x="261938" y="5638800"/>
            <a:ext cx="334962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13" name="Прямоугольник 89"/>
          <p:cNvSpPr>
            <a:spLocks noChangeArrowheads="1"/>
          </p:cNvSpPr>
          <p:nvPr/>
        </p:nvSpPr>
        <p:spPr bwMode="auto">
          <a:xfrm>
            <a:off x="1039812" y="142830"/>
            <a:ext cx="5545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800" b="1" u="none" dirty="0">
                <a:solidFill>
                  <a:schemeClr val="bg1"/>
                </a:solidFill>
              </a:rPr>
              <a:t>Задачи и показатели проекта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8545768" y="648615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Z:\ФОТО\2018\Съезд и Отраслевое собрание ФОТО\Библиотеки\0748.jpg"/>
          <p:cNvPicPr>
            <a:picLocks noChangeAspect="1" noChangeArrowheads="1"/>
          </p:cNvPicPr>
          <p:nvPr/>
        </p:nvPicPr>
        <p:blipFill>
          <a:blip r:embed="rId2" cstate="print"/>
          <a:srcRect t="833" b="39850"/>
          <a:stretch>
            <a:fillRect/>
          </a:stretch>
        </p:blipFill>
        <p:spPr bwMode="auto">
          <a:xfrm>
            <a:off x="3595919" y="580986"/>
            <a:ext cx="5254250" cy="2079070"/>
          </a:xfrm>
          <a:prstGeom prst="rect">
            <a:avLst/>
          </a:prstGeom>
          <a:noFill/>
        </p:spPr>
      </p:pic>
      <p:pic>
        <p:nvPicPr>
          <p:cNvPr id="12" name="Picture 2" descr="C:\Users\gks.CCT\Desktop\Ксения\Задания\Задание Волка\ДОКЛАД В МК РФ ГФНТ\3.jp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t="18699" b="6998"/>
          <a:stretch>
            <a:fillRect/>
          </a:stretch>
        </p:blipFill>
        <p:spPr bwMode="auto">
          <a:xfrm>
            <a:off x="180522" y="3830643"/>
            <a:ext cx="4939173" cy="2408953"/>
          </a:xfrm>
          <a:prstGeom prst="rect">
            <a:avLst/>
          </a:prstGeom>
          <a:noFill/>
        </p:spPr>
      </p:pic>
      <p:pic>
        <p:nvPicPr>
          <p:cNvPr id="11" name="Picture 6" descr="Z:\ФОТО\2018\День России - А. Чирков\DSC_7741-1.jpg"/>
          <p:cNvPicPr>
            <a:picLocks noChangeAspect="1" noChangeArrowheads="1"/>
          </p:cNvPicPr>
          <p:nvPr/>
        </p:nvPicPr>
        <p:blipFill>
          <a:blip r:embed="rId4" cstate="print">
            <a:lum/>
          </a:blip>
          <a:srcRect t="3643" b="5273"/>
          <a:stretch>
            <a:fillRect/>
          </a:stretch>
        </p:blipFill>
        <p:spPr bwMode="auto">
          <a:xfrm>
            <a:off x="190440" y="580986"/>
            <a:ext cx="3405478" cy="2079070"/>
          </a:xfrm>
          <a:prstGeom prst="rect">
            <a:avLst/>
          </a:prstGeom>
          <a:noFill/>
        </p:spPr>
      </p:pic>
      <p:pic>
        <p:nvPicPr>
          <p:cNvPr id="10" name="Picture 4" descr="Z:\ФОТО\2018\ВСЕРОССИЙСКИЙ ФОРУМ ХУДОЖЕСТВЕННОГО ОБРАЗОВАНИЯ\3\DSC08154.JPG"/>
          <p:cNvPicPr>
            <a:picLocks noChangeAspect="1" noChangeArrowheads="1"/>
          </p:cNvPicPr>
          <p:nvPr/>
        </p:nvPicPr>
        <p:blipFill>
          <a:blip r:embed="rId5" cstate="print"/>
          <a:srcRect t="1552"/>
          <a:stretch>
            <a:fillRect/>
          </a:stretch>
        </p:blipFill>
        <p:spPr bwMode="auto">
          <a:xfrm>
            <a:off x="5119695" y="3794130"/>
            <a:ext cx="3730475" cy="240895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2625714"/>
            <a:ext cx="9144000" cy="1200329"/>
          </a:xfrm>
          <a:prstGeom prst="rect">
            <a:avLst/>
          </a:prstGeom>
          <a:solidFill>
            <a:srgbClr val="C6D9F1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«</a:t>
            </a:r>
            <a:r>
              <a:rPr lang="ru-RU" sz="32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Единое культурное пространство – цель культурной политики Томской области»</a:t>
            </a:r>
            <a:endParaRPr lang="ru-RU" sz="4000" b="1" u="none" dirty="0">
              <a:solidFill>
                <a:schemeClr val="tx1">
                  <a:lumMod val="95000"/>
                  <a:lumOff val="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8545768" y="6386553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2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7" name="TextBox 22"/>
          <p:cNvSpPr txBox="1">
            <a:spLocks noChangeArrowheads="1"/>
          </p:cNvSpPr>
          <p:nvPr/>
        </p:nvSpPr>
        <p:spPr bwMode="auto">
          <a:xfrm>
            <a:off x="4786313" y="1803400"/>
            <a:ext cx="428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028" name="Прямоугольник 26"/>
          <p:cNvSpPr>
            <a:spLocks noChangeArrowheads="1"/>
          </p:cNvSpPr>
          <p:nvPr/>
        </p:nvSpPr>
        <p:spPr bwMode="auto">
          <a:xfrm>
            <a:off x="1039812" y="106317"/>
            <a:ext cx="59055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800" b="1" u="none" dirty="0">
                <a:solidFill>
                  <a:schemeClr val="bg1"/>
                </a:solidFill>
              </a:rPr>
              <a:t>Состояние отрасли  в 2018г.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0" y="3524250"/>
            <a:ext cx="9144000" cy="1588"/>
          </a:xfrm>
          <a:prstGeom prst="line">
            <a:avLst/>
          </a:prstGeom>
          <a:ln w="762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6" name="Диаграмма 30"/>
          <p:cNvGraphicFramePr>
            <a:graphicFrameLocks/>
          </p:cNvGraphicFramePr>
          <p:nvPr/>
        </p:nvGraphicFramePr>
        <p:xfrm>
          <a:off x="142875" y="4117975"/>
          <a:ext cx="5300663" cy="2300288"/>
        </p:xfrm>
        <a:graphic>
          <a:graphicData uri="http://schemas.openxmlformats.org/presentationml/2006/ole">
            <p:oleObj spid="_x0000_s1026" name="Диаграмма" r:id="rId4" imgW="4572396" imgH="2286198" progId="Excel.Sheet.8">
              <p:embed/>
            </p:oleObj>
          </a:graphicData>
        </a:graphic>
      </p:graphicFrame>
      <p:sp>
        <p:nvSpPr>
          <p:cNvPr id="1030" name="TextBox 2"/>
          <p:cNvSpPr txBox="1">
            <a:spLocks noChangeArrowheads="1"/>
          </p:cNvSpPr>
          <p:nvPr/>
        </p:nvSpPr>
        <p:spPr bwMode="auto">
          <a:xfrm>
            <a:off x="4484700" y="5327650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2000" b="1" dirty="0">
                <a:solidFill>
                  <a:srgbClr val="C00000"/>
                </a:solidFill>
              </a:rPr>
              <a:t>2</a:t>
            </a:r>
            <a:r>
              <a:rPr kumimoji="1" lang="ru-RU" altLang="ru-RU" sz="2000" b="1" dirty="0">
                <a:solidFill>
                  <a:srgbClr val="C00000"/>
                </a:solidFill>
              </a:rPr>
              <a:t> раза</a:t>
            </a:r>
            <a:endParaRPr kumimoji="1" lang="ru-RU" altLang="ru-RU" sz="2000" b="1" u="none" dirty="0">
              <a:solidFill>
                <a:srgbClr val="C00000"/>
              </a:solidFill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 rot="5400000" flipH="1" flipV="1">
            <a:off x="3961607" y="5139531"/>
            <a:ext cx="1143000" cy="214313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142875" y="3619500"/>
            <a:ext cx="5300663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1600" b="1" dirty="0">
                <a:solidFill>
                  <a:schemeClr val="accent1">
                    <a:lumMod val="75000"/>
                  </a:schemeClr>
                </a:solidFill>
              </a:rPr>
              <a:t>Динамика роста посещаемости организаций культуры (тыс.посещений)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3122613" y="4117975"/>
            <a:ext cx="1160462" cy="2214563"/>
          </a:xfrm>
          <a:prstGeom prst="rect">
            <a:avLst/>
          </a:prstGeom>
          <a:noFill/>
          <a:ln w="25400" cap="flat" cmpd="sng" algn="ctr">
            <a:solidFill>
              <a:srgbClr val="C0000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142875" y="1082675"/>
            <a:ext cx="2713038" cy="1877437"/>
          </a:xfrm>
          <a:prstGeom prst="rect">
            <a:avLst/>
          </a:prstGeom>
          <a:solidFill>
            <a:schemeClr val="tx2">
              <a:lumMod val="20000"/>
              <a:lumOff val="80000"/>
              <a:alpha val="6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endParaRPr lang="ru-RU" dirty="0">
              <a:solidFill>
                <a:srgbClr val="434343"/>
              </a:solidFill>
            </a:endParaRPr>
          </a:p>
          <a:p>
            <a:pPr algn="ctr">
              <a:defRPr/>
            </a:pPr>
            <a:r>
              <a:rPr lang="ru-RU" sz="2000" b="1" u="none" dirty="0">
                <a:solidFill>
                  <a:srgbClr val="434343"/>
                </a:solidFill>
              </a:rPr>
              <a:t>604</a:t>
            </a:r>
            <a:r>
              <a:rPr lang="ru-RU" sz="1600" b="1" u="none" dirty="0">
                <a:solidFill>
                  <a:srgbClr val="434343"/>
                </a:solidFill>
              </a:rPr>
              <a:t> муниципальных учреждения</a:t>
            </a:r>
          </a:p>
          <a:p>
            <a:pPr algn="ctr">
              <a:defRPr/>
            </a:pPr>
            <a:endParaRPr lang="ru-RU" sz="1200" b="1" u="none" dirty="0">
              <a:solidFill>
                <a:srgbClr val="434343"/>
              </a:solidFill>
            </a:endParaRPr>
          </a:p>
          <a:p>
            <a:pPr algn="ctr">
              <a:defRPr/>
            </a:pPr>
            <a:r>
              <a:rPr lang="ru-RU" sz="2400" b="1" u="none" dirty="0">
                <a:solidFill>
                  <a:srgbClr val="434343"/>
                </a:solidFill>
              </a:rPr>
              <a:t>25</a:t>
            </a:r>
            <a:r>
              <a:rPr lang="ru-RU" sz="1800" b="1" u="none" dirty="0">
                <a:solidFill>
                  <a:srgbClr val="434343"/>
                </a:solidFill>
              </a:rPr>
              <a:t> областных учреждений</a:t>
            </a:r>
          </a:p>
          <a:p>
            <a:pPr algn="ctr">
              <a:defRPr/>
            </a:pPr>
            <a:endParaRPr lang="ru-RU" sz="1200" u="none" dirty="0">
              <a:solidFill>
                <a:srgbClr val="434343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10238" y="3786188"/>
            <a:ext cx="3079750" cy="1400175"/>
          </a:xfrm>
          <a:prstGeom prst="rect">
            <a:avLst/>
          </a:prstGeom>
          <a:solidFill>
            <a:schemeClr val="tx2">
              <a:lumMod val="20000"/>
              <a:lumOff val="80000"/>
              <a:alpha val="6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500" b="1" u="none" dirty="0">
                <a:solidFill>
                  <a:srgbClr val="434343"/>
                </a:solidFill>
              </a:rPr>
              <a:t>Доступ к Интернету </a:t>
            </a:r>
          </a:p>
          <a:p>
            <a:pPr algn="ctr">
              <a:defRPr/>
            </a:pPr>
            <a:r>
              <a:rPr lang="ru-RU" sz="2600" b="1" u="none" dirty="0">
                <a:solidFill>
                  <a:schemeClr val="tx2">
                    <a:lumMod val="75000"/>
                  </a:schemeClr>
                </a:solidFill>
              </a:rPr>
              <a:t>251 ед</a:t>
            </a:r>
            <a:r>
              <a:rPr lang="ru-RU" b="1" u="none" dirty="0">
                <a:solidFill>
                  <a:schemeClr val="tx2">
                    <a:lumMod val="75000"/>
                  </a:schemeClr>
                </a:solidFill>
              </a:rPr>
              <a:t>. (</a:t>
            </a:r>
            <a:r>
              <a:rPr lang="ru-RU" sz="1200" b="1" u="none" dirty="0">
                <a:solidFill>
                  <a:schemeClr val="tx2">
                    <a:lumMod val="75000"/>
                  </a:schemeClr>
                </a:solidFill>
              </a:rPr>
              <a:t>77,2%) </a:t>
            </a:r>
            <a:r>
              <a:rPr lang="ru-RU" sz="1200" b="1" u="none" dirty="0"/>
              <a:t>библиотек</a:t>
            </a:r>
          </a:p>
          <a:p>
            <a:pPr algn="ctr">
              <a:defRPr/>
            </a:pPr>
            <a:r>
              <a:rPr lang="ru-RU" sz="2600" b="1" u="none" dirty="0">
                <a:solidFill>
                  <a:schemeClr val="tx2">
                    <a:lumMod val="75000"/>
                  </a:schemeClr>
                </a:solidFill>
              </a:rPr>
              <a:t>91 ед</a:t>
            </a:r>
            <a:r>
              <a:rPr lang="ru-RU" sz="2800" b="1" u="none" dirty="0">
                <a:solidFill>
                  <a:schemeClr val="tx2">
                    <a:lumMod val="75000"/>
                  </a:schemeClr>
                </a:solidFill>
              </a:rPr>
              <a:t>. </a:t>
            </a:r>
            <a:r>
              <a:rPr lang="ru-RU" sz="1200" b="1" u="none" dirty="0">
                <a:solidFill>
                  <a:schemeClr val="tx2">
                    <a:lumMod val="75000"/>
                  </a:schemeClr>
                </a:solidFill>
              </a:rPr>
              <a:t>(33,5%) </a:t>
            </a:r>
            <a:r>
              <a:rPr lang="ru-RU" sz="1200" b="1" u="none" dirty="0"/>
              <a:t>домов культуры</a:t>
            </a:r>
          </a:p>
          <a:p>
            <a:pPr algn="ctr">
              <a:defRPr/>
            </a:pPr>
            <a:endParaRPr lang="ru-RU" sz="400" dirty="0"/>
          </a:p>
          <a:p>
            <a:pPr algn="ctr">
              <a:defRPr/>
            </a:pPr>
            <a:endParaRPr lang="ru-RU" sz="1200" dirty="0">
              <a:solidFill>
                <a:srgbClr val="434343"/>
              </a:solidFill>
              <a:latin typeface="Arial" charset="0"/>
              <a:cs typeface="Arial" charset="0"/>
            </a:endParaRPr>
          </a:p>
        </p:txBody>
      </p:sp>
      <p:pic>
        <p:nvPicPr>
          <p:cNvPr id="18" name="Picture 3" descr="C:\Users\gks.CCT\Desktop\Ксения\Задания\Задание Шагова\Съезд работников культуры\10842280-american-culture-background-vector-illustrati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76928" y="1628409"/>
            <a:ext cx="4698511" cy="209817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37" name="Picture 2" descr="C:\Users\gks.CCT\Desktop\Ксения\Задания\Задание Шагова\Съезд работников культуры\Knigi555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4963" y="1627188"/>
            <a:ext cx="569912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3" descr="C:\Users\gks.CCT\Desktop\Ксения\Задания\Задание Шагова\Съезд работников культуры\Museum-icon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13425" y="1139825"/>
            <a:ext cx="612775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4" descr="C:\Users\gks.CCT\Desktop\Ксения\Задания\Задание Шагова\Съезд работников культуры\Theatre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410575" y="2655888"/>
            <a:ext cx="569913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5" descr="C:\Users\gks.CCT\Desktop\Ксения\Задания\Задание Шагова\Съезд работников культуры\ba907648b9cb6272566b48dc1aa349e8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62300" y="2625725"/>
            <a:ext cx="614363" cy="61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6" descr="C:\Users\gks.CCT\Desktop\Ксения\Задания\Задание Шагова\Съезд работников культуры\logo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50113" y="1416050"/>
            <a:ext cx="69373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4238625" y="1082675"/>
            <a:ext cx="1204913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3">
                    <a:lumMod val="75000"/>
                  </a:schemeClr>
                </a:solidFill>
              </a:rPr>
              <a:t>291</a:t>
            </a:r>
            <a:r>
              <a:rPr lang="ru-RU" sz="1600" dirty="0"/>
              <a:t> </a:t>
            </a:r>
            <a:r>
              <a:rPr lang="ru-RU" sz="1200" b="1" u="none" dirty="0">
                <a:solidFill>
                  <a:srgbClr val="434343"/>
                </a:solidFill>
              </a:rPr>
              <a:t>библиотека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94688" y="2101850"/>
            <a:ext cx="958850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3">
                    <a:lumMod val="75000"/>
                  </a:schemeClr>
                </a:solidFill>
              </a:rPr>
              <a:t>8</a:t>
            </a:r>
            <a:r>
              <a:rPr lang="ru-RU" sz="1600" dirty="0"/>
              <a:t> </a:t>
            </a:r>
          </a:p>
          <a:p>
            <a:pPr>
              <a:defRPr/>
            </a:pPr>
            <a:r>
              <a:rPr lang="ru-RU" sz="1200" b="1" u="none" dirty="0">
                <a:solidFill>
                  <a:srgbClr val="434343"/>
                </a:solidFill>
              </a:rPr>
              <a:t>театров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84500" y="2101850"/>
            <a:ext cx="1441450" cy="554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3">
                    <a:lumMod val="75000"/>
                  </a:schemeClr>
                </a:solidFill>
              </a:rPr>
              <a:t>272</a:t>
            </a:r>
            <a:r>
              <a:rPr lang="ru-RU" sz="1600" dirty="0"/>
              <a:t> </a:t>
            </a:r>
          </a:p>
          <a:p>
            <a:pPr>
              <a:defRPr/>
            </a:pPr>
            <a:r>
              <a:rPr lang="ru-RU" sz="1200" b="1" u="none" dirty="0">
                <a:solidFill>
                  <a:srgbClr val="434343"/>
                </a:solidFill>
              </a:rPr>
              <a:t>дома культуры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881938" y="898525"/>
            <a:ext cx="1385887" cy="738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3">
                    <a:lumMod val="75000"/>
                  </a:schemeClr>
                </a:solidFill>
              </a:rPr>
              <a:t>32</a:t>
            </a:r>
            <a:r>
              <a:rPr lang="ru-RU" sz="1600" dirty="0"/>
              <a:t> </a:t>
            </a:r>
          </a:p>
          <a:p>
            <a:pPr>
              <a:defRPr/>
            </a:pPr>
            <a:r>
              <a:rPr lang="ru-RU" sz="1200" b="1" u="none" dirty="0">
                <a:solidFill>
                  <a:srgbClr val="434343"/>
                </a:solidFill>
              </a:rPr>
              <a:t>учебных заведений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51575" y="862013"/>
            <a:ext cx="1168400" cy="55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b="1" dirty="0">
                <a:solidFill>
                  <a:schemeClr val="accent3">
                    <a:lumMod val="75000"/>
                  </a:schemeClr>
                </a:solidFill>
              </a:rPr>
              <a:t>16 </a:t>
            </a:r>
          </a:p>
          <a:p>
            <a:pPr>
              <a:defRPr/>
            </a:pPr>
            <a:r>
              <a:rPr lang="ru-RU" sz="1200" b="1" u="none" dirty="0">
                <a:solidFill>
                  <a:srgbClr val="434343"/>
                </a:solidFill>
              </a:rPr>
              <a:t>музеев</a:t>
            </a:r>
          </a:p>
        </p:txBody>
      </p:sp>
      <p:pic>
        <p:nvPicPr>
          <p:cNvPr id="1047" name="Picture 1" descr="C:\Users\gks.CCT\Desktop\Ксения\Задания\Задание Шагова\Съезд работников культуры\depositphotos_12630302-stock-photo-3d-man-showing-thumbs-up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26075" y="5186363"/>
            <a:ext cx="1146175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" name="TextBox 37"/>
          <p:cNvSpPr txBox="1">
            <a:spLocks noChangeArrowheads="1"/>
          </p:cNvSpPr>
          <p:nvPr/>
        </p:nvSpPr>
        <p:spPr bwMode="auto">
          <a:xfrm>
            <a:off x="6470650" y="5327650"/>
            <a:ext cx="21047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800" b="1" u="none" dirty="0">
                <a:solidFill>
                  <a:srgbClr val="434343"/>
                </a:solidFill>
              </a:rPr>
              <a:t>Более</a:t>
            </a:r>
            <a:r>
              <a:rPr lang="ru-RU" altLang="ru-RU" sz="1800" b="1" u="none" dirty="0"/>
              <a:t> </a:t>
            </a:r>
            <a:r>
              <a:rPr lang="ru-RU" altLang="ru-RU" sz="1800" b="1" dirty="0">
                <a:solidFill>
                  <a:srgbClr val="C00000"/>
                </a:solidFill>
              </a:rPr>
              <a:t>3 000</a:t>
            </a:r>
            <a:r>
              <a:rPr lang="ru-RU" altLang="ru-RU" sz="1800" b="1" u="none" dirty="0"/>
              <a:t> </a:t>
            </a:r>
            <a:r>
              <a:rPr lang="ru-RU" altLang="ru-RU" sz="1800" b="1" u="none" dirty="0">
                <a:solidFill>
                  <a:srgbClr val="434343"/>
                </a:solidFill>
              </a:rPr>
              <a:t>тыс</a:t>
            </a:r>
            <a:r>
              <a:rPr lang="ru-RU" altLang="ru-RU" sz="1800" b="1" u="none" dirty="0"/>
              <a:t>. </a:t>
            </a:r>
            <a:r>
              <a:rPr lang="ru-RU" altLang="ru-RU" sz="1800" b="1" u="none" dirty="0">
                <a:solidFill>
                  <a:srgbClr val="434343"/>
                </a:solidFill>
              </a:rPr>
              <a:t>работников</a:t>
            </a:r>
          </a:p>
        </p:txBody>
      </p:sp>
      <p:pic>
        <p:nvPicPr>
          <p:cNvPr id="2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12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37" name="Picture 1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/>
          <p:nvPr/>
        </p:nvSpPr>
        <p:spPr bwMode="auto">
          <a:xfrm>
            <a:off x="8545768" y="6413129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3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-3221"/>
            <a:ext cx="9144000" cy="4746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3988" y="518521"/>
          <a:ext cx="4052942" cy="590454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55591"/>
                <a:gridCol w="949338"/>
                <a:gridCol w="365130"/>
                <a:gridCol w="657233"/>
                <a:gridCol w="803286"/>
                <a:gridCol w="1022364"/>
              </a:tblGrid>
              <a:tr h="515991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</a:rPr>
                        <a:t>Расходы на культуру на 1 жителя, тыс.руб.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5B89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349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№ </a:t>
                      </a:r>
                      <a:r>
                        <a:rPr lang="ru-RU" sz="1050" b="1" u="none" strike="noStrike" dirty="0" err="1"/>
                        <a:t>п</a:t>
                      </a:r>
                      <a:r>
                        <a:rPr lang="ru-RU" sz="1050" b="1" u="none" strike="noStrike" dirty="0"/>
                        <a:t>/</a:t>
                      </a:r>
                      <a:r>
                        <a:rPr lang="ru-RU" sz="1050" b="1" u="none" strike="noStrike" dirty="0" err="1"/>
                        <a:t>п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 </a:t>
                      </a:r>
                      <a:r>
                        <a:rPr lang="ru-RU" sz="1050" b="1" u="none" strike="noStrike" dirty="0" smtClean="0"/>
                        <a:t>2018 </a:t>
                      </a:r>
                      <a:r>
                        <a:rPr lang="ru-RU" sz="1050" b="1" u="none" strike="noStrike" dirty="0"/>
                        <a:t>год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160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Наименование области (края, республики)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Место в СФО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Расходы на культуру на 1 жителя, </a:t>
                      </a:r>
                      <a:r>
                        <a:rPr lang="ru-RU" sz="1050" b="1" u="none" strike="noStrike" dirty="0" smtClean="0"/>
                        <a:t/>
                      </a:r>
                      <a:br>
                        <a:rPr lang="ru-RU" sz="1050" b="1" u="none" strike="noStrike" dirty="0" smtClean="0"/>
                      </a:br>
                      <a:r>
                        <a:rPr lang="ru-RU" sz="1050" b="1" u="none" strike="noStrike" dirty="0" smtClean="0"/>
                        <a:t>тыс.руб</a:t>
                      </a:r>
                      <a:r>
                        <a:rPr lang="ru-RU" sz="1050" b="1" u="none" strike="noStrike" dirty="0"/>
                        <a:t>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Консолидированный бюджет на культуру, </a:t>
                      </a:r>
                      <a:r>
                        <a:rPr lang="ru-RU" sz="1050" b="1" u="none" strike="noStrike" dirty="0" smtClean="0"/>
                        <a:t/>
                      </a:r>
                      <a:br>
                        <a:rPr lang="ru-RU" sz="1050" b="1" u="none" strike="noStrike" dirty="0" smtClean="0"/>
                      </a:br>
                      <a:r>
                        <a:rPr lang="ru-RU" sz="1050" b="1" u="none" strike="noStrike" dirty="0" smtClean="0"/>
                        <a:t>млн.руб</a:t>
                      </a:r>
                      <a:r>
                        <a:rPr lang="ru-RU" sz="1050" b="1" u="none" strike="noStrike" dirty="0"/>
                        <a:t>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Численность постоянного населения, </a:t>
                      </a:r>
                      <a:r>
                        <a:rPr lang="ru-RU" sz="1050" b="1" u="none" strike="noStrike" dirty="0" smtClean="0"/>
                        <a:t/>
                      </a:r>
                      <a:br>
                        <a:rPr lang="ru-RU" sz="1050" b="1" u="none" strike="noStrike" dirty="0" smtClean="0"/>
                      </a:br>
                      <a:r>
                        <a:rPr lang="ru-RU" sz="1050" b="1" u="none" strike="noStrike" dirty="0" smtClean="0"/>
                        <a:t>человек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869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 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Российская Федерация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u="none" strike="noStrike"/>
                        <a:t> 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2,7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389 638,0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146 781 095,0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5532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 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Сибирский федеральный округ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2716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u="none" strike="noStrike" dirty="0"/>
                        <a:t> 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2,5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42 593,5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16 954 319,0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71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Республика Алтай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4,1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906,7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218 866,0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71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Красноярский край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3,7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10 527,1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2 874 050,0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1934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3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Республика Тыва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3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3,5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1 128,8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324 420,0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71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Республика Хакасия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2,9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1 567,2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536 167,0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71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Иркутская область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5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2,7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6 394,9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2 397 832,0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38699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6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Новосибирская область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6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2,7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7 463,0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2 793 389,0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1934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Томская область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2,4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2607,8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1 077 442,0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rgbClr val="D2A9A2"/>
                    </a:solidFill>
                  </a:tcPr>
                </a:tc>
              </a:tr>
              <a:tr h="3719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Кемеровская область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8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2,3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6 072,2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2 674 283,0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1934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9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Омская область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9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2,1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4 024,8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1 944 225,0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  <a:tr h="19349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Алтайский край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/>
                        <a:t>10</a:t>
                      </a:r>
                      <a:endParaRPr lang="ru-RU" sz="105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1,2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2 807,7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b="1" u="none" strike="noStrike" dirty="0"/>
                        <a:t>2 332 511,0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968" marR="6968" marT="6968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352925" y="524457"/>
          <a:ext cx="4509216" cy="547101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91203"/>
                <a:gridCol w="1529647"/>
                <a:gridCol w="442956"/>
                <a:gridCol w="766773"/>
                <a:gridCol w="801415"/>
                <a:gridCol w="677222"/>
              </a:tblGrid>
              <a:tr h="34708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</a:rPr>
                        <a:t>Удельный</a:t>
                      </a:r>
                      <a:r>
                        <a:rPr lang="ru-RU" sz="1400" b="1" u="none" strike="noStrike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</a:rPr>
                        <a:t>вес 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</a:rPr>
                        <a:t>расходов на культуру в общих расходах, </a:t>
                      </a:r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5B89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570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№ </a:t>
                      </a:r>
                      <a:r>
                        <a:rPr lang="ru-RU" sz="1200" b="1" u="none" strike="noStrike" dirty="0" err="1"/>
                        <a:t>п</a:t>
                      </a:r>
                      <a:r>
                        <a:rPr lang="ru-RU" sz="1200" b="1" u="none" strike="noStrike" dirty="0"/>
                        <a:t>/</a:t>
                      </a:r>
                      <a:r>
                        <a:rPr lang="ru-RU" sz="1200" b="1" u="none" strike="noStrike" dirty="0" err="1"/>
                        <a:t>п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 </a:t>
                      </a:r>
                      <a:r>
                        <a:rPr lang="ru-RU" sz="1200" b="1" u="none" strike="noStrike" dirty="0" smtClean="0"/>
                        <a:t>2018 </a:t>
                      </a:r>
                      <a:r>
                        <a:rPr lang="ru-RU" sz="1200" b="1" u="none" strike="noStrike" dirty="0"/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8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Наименование области (края, республики)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/>
                        <a:t>Место</a:t>
                      </a:r>
                    </a:p>
                    <a:p>
                      <a:pPr algn="ctr" fontAlgn="ctr"/>
                      <a:r>
                        <a:rPr lang="ru-RU" sz="1200" b="1" u="none" strike="noStrike" dirty="0" smtClean="0"/>
                        <a:t> </a:t>
                      </a:r>
                      <a:r>
                        <a:rPr lang="ru-RU" sz="1200" b="1" u="none" strike="noStrike" dirty="0"/>
                        <a:t>в СФО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Консолидированный бюджет на культуру, млн.руб.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Консолидированный бюджет, млн.руб.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err="1"/>
                        <a:t>Уд.вес</a:t>
                      </a:r>
                      <a:r>
                        <a:rPr lang="ru-RU" sz="1200" b="1" u="none" strike="noStrike" dirty="0"/>
                        <a:t> расходов на культуру в общих расходах, 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Российская Федерация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/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389 638,0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11 882 169,8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3,28%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5571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 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Сибирский федеральный округ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4213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/>
                        <a:t> 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28 409,7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811 871,3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3,50%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185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Республика Алтай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906,7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20 972,1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4,32%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Новосибирская область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7 463,0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174 195,7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4,28%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484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Республика Хакасия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1 567,2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38 244,2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4,10%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185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Омская область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4 024,8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99 832,4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4,03%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185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Республика Тыва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1 128,8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29 056,5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3,88%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484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Красноярский край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10 527,1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278 203,9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3,78%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484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Кемеровская область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6 072,2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167 988,4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3,61%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3484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Иркутская область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/>
                        <a:t>6 394,9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180 047,6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3,55%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  <a:tr h="185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Томская область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2 607,8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74 656,9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3,49%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rgbClr val="D2A9A2"/>
                    </a:solidFill>
                  </a:tcPr>
                </a:tc>
              </a:tr>
              <a:tr h="1857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Алтайский край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2 807,7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110 974,5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/>
                        <a:t>2,53%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135" marR="7135" marT="7135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963082" y="-3222"/>
            <a:ext cx="1209555" cy="474669"/>
          </a:xfrm>
          <a:prstGeom prst="rect">
            <a:avLst/>
          </a:prstGeom>
          <a:noFill/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6" y="42644"/>
            <a:ext cx="446506" cy="428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 bwMode="auto">
          <a:xfrm>
            <a:off x="8545768" y="6423066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4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35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 3"/>
          <p:cNvSpPr/>
          <p:nvPr/>
        </p:nvSpPr>
        <p:spPr>
          <a:xfrm rot="18614017">
            <a:off x="-84632" y="1790402"/>
            <a:ext cx="2135187" cy="976777"/>
          </a:xfrm>
          <a:prstGeom prst="swooshArrow">
            <a:avLst>
              <a:gd name="adj1" fmla="val 25000"/>
              <a:gd name="adj2" fmla="val 25000"/>
            </a:avLst>
          </a:prstGeom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2050" name="Диаграмма 29"/>
          <p:cNvGraphicFramePr>
            <a:graphicFrameLocks/>
          </p:cNvGraphicFramePr>
          <p:nvPr/>
        </p:nvGraphicFramePr>
        <p:xfrm>
          <a:off x="1045680" y="857250"/>
          <a:ext cx="6666438" cy="3130550"/>
        </p:xfrm>
        <a:graphic>
          <a:graphicData uri="http://schemas.openxmlformats.org/presentationml/2006/ole">
            <p:oleObj spid="_x0000_s2050" r:id="rId4" imgW="5523455" imgH="3127519" progId="Excel.Sheet.8">
              <p:embed/>
            </p:oleObj>
          </a:graphicData>
        </a:graphic>
      </p:graphicFrame>
      <p:cxnSp>
        <p:nvCxnSpPr>
          <p:cNvPr id="88" name="Прямая соединительная линия 87"/>
          <p:cNvCxnSpPr/>
          <p:nvPr/>
        </p:nvCxnSpPr>
        <p:spPr bwMode="auto">
          <a:xfrm>
            <a:off x="0" y="3987800"/>
            <a:ext cx="91440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4" name="Прямоугольник 46"/>
          <p:cNvSpPr>
            <a:spLocks noChangeArrowheads="1"/>
          </p:cNvSpPr>
          <p:nvPr/>
        </p:nvSpPr>
        <p:spPr bwMode="auto">
          <a:xfrm>
            <a:off x="847674" y="119321"/>
            <a:ext cx="6734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300" b="1" u="none" dirty="0">
                <a:solidFill>
                  <a:schemeClr val="bg1"/>
                </a:solidFill>
              </a:rPr>
              <a:t>Финансовые показатели отрасли в 2018 г.</a:t>
            </a:r>
          </a:p>
        </p:txBody>
      </p:sp>
      <p:sp>
        <p:nvSpPr>
          <p:cNvPr id="91" name="Заголовок 1"/>
          <p:cNvSpPr txBox="1">
            <a:spLocks/>
          </p:cNvSpPr>
          <p:nvPr/>
        </p:nvSpPr>
        <p:spPr>
          <a:xfrm>
            <a:off x="44388" y="3989388"/>
            <a:ext cx="5257817" cy="458787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000" b="1" dirty="0">
                <a:solidFill>
                  <a:schemeClr val="accent1">
                    <a:lumMod val="75000"/>
                  </a:schemeClr>
                </a:solidFill>
              </a:rPr>
              <a:t>Развитие кинофикации (2015-2018 г.г.)</a:t>
            </a:r>
          </a:p>
        </p:txBody>
      </p:sp>
      <p:sp>
        <p:nvSpPr>
          <p:cNvPr id="2057" name="Прямоугольник 92"/>
          <p:cNvSpPr>
            <a:spLocks noChangeArrowheads="1"/>
          </p:cNvSpPr>
          <p:nvPr/>
        </p:nvSpPr>
        <p:spPr bwMode="auto">
          <a:xfrm>
            <a:off x="1322388" y="4445000"/>
            <a:ext cx="28575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500" b="1" u="none" dirty="0">
                <a:solidFill>
                  <a:srgbClr val="C00000"/>
                </a:solidFill>
              </a:rPr>
              <a:t>60 млн.руб. </a:t>
            </a:r>
            <a:r>
              <a:rPr lang="ru-RU" altLang="ru-RU" sz="2000" b="1" u="none" dirty="0">
                <a:solidFill>
                  <a:srgbClr val="434343"/>
                </a:solidFill>
              </a:rPr>
              <a:t>- ФБ</a:t>
            </a:r>
          </a:p>
        </p:txBody>
      </p:sp>
      <p:sp>
        <p:nvSpPr>
          <p:cNvPr id="94" name="Прямоугольник 93"/>
          <p:cNvSpPr/>
          <p:nvPr/>
        </p:nvSpPr>
        <p:spPr>
          <a:xfrm>
            <a:off x="1292225" y="5216525"/>
            <a:ext cx="254476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500" b="1" u="none" dirty="0">
                <a:solidFill>
                  <a:srgbClr val="C00000"/>
                </a:solidFill>
              </a:rPr>
              <a:t>13</a:t>
            </a:r>
            <a:r>
              <a:rPr lang="ru-RU" sz="3600" b="1" u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600" b="1" u="none" dirty="0">
                <a:solidFill>
                  <a:srgbClr val="434343"/>
                </a:solidFill>
                <a:latin typeface="Arial" charset="0"/>
                <a:cs typeface="Arial" charset="0"/>
              </a:rPr>
              <a:t>киноустановок</a:t>
            </a:r>
          </a:p>
        </p:txBody>
      </p:sp>
      <p:sp>
        <p:nvSpPr>
          <p:cNvPr id="2059" name="Прямоугольник 26"/>
          <p:cNvSpPr>
            <a:spLocks noChangeArrowheads="1"/>
          </p:cNvSpPr>
          <p:nvPr/>
        </p:nvSpPr>
        <p:spPr bwMode="auto">
          <a:xfrm>
            <a:off x="1592263" y="5715000"/>
            <a:ext cx="544512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500" b="1" u="none">
                <a:solidFill>
                  <a:srgbClr val="C00000"/>
                </a:solidFill>
              </a:rPr>
              <a:t>12</a:t>
            </a:r>
            <a:r>
              <a:rPr lang="ru-RU" altLang="ru-RU" sz="2500" b="1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060" name="Прямоугольник 27"/>
          <p:cNvSpPr>
            <a:spLocks noChangeArrowheads="1"/>
          </p:cNvSpPr>
          <p:nvPr/>
        </p:nvSpPr>
        <p:spPr bwMode="auto">
          <a:xfrm>
            <a:off x="2008188" y="5754688"/>
            <a:ext cx="2044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b="1" u="none" dirty="0">
                <a:solidFill>
                  <a:srgbClr val="434343"/>
                </a:solidFill>
              </a:rPr>
              <a:t>муниципальных образований</a:t>
            </a:r>
          </a:p>
        </p:txBody>
      </p:sp>
      <p:sp>
        <p:nvSpPr>
          <p:cNvPr id="2061" name="Прямоугольник 31"/>
          <p:cNvSpPr>
            <a:spLocks noChangeArrowheads="1"/>
          </p:cNvSpPr>
          <p:nvPr/>
        </p:nvSpPr>
        <p:spPr bwMode="auto">
          <a:xfrm>
            <a:off x="1592263" y="4854575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u="none" dirty="0">
                <a:solidFill>
                  <a:srgbClr val="C00000"/>
                </a:solidFill>
              </a:rPr>
              <a:t>5 млн.руб. </a:t>
            </a:r>
            <a:r>
              <a:rPr lang="ru-RU" altLang="ru-RU" sz="2000" b="1" u="none" dirty="0">
                <a:solidFill>
                  <a:srgbClr val="434343"/>
                </a:solidFill>
              </a:rPr>
              <a:t>- ОБ</a:t>
            </a:r>
          </a:p>
        </p:txBody>
      </p:sp>
      <p:sp>
        <p:nvSpPr>
          <p:cNvPr id="2062" name="Прямоугольник 33"/>
          <p:cNvSpPr>
            <a:spLocks noChangeArrowheads="1"/>
          </p:cNvSpPr>
          <p:nvPr/>
        </p:nvSpPr>
        <p:spPr bwMode="auto">
          <a:xfrm>
            <a:off x="5068885" y="3173409"/>
            <a:ext cx="7937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100" dirty="0"/>
              <a:t>(прогноз</a:t>
            </a:r>
            <a:r>
              <a:rPr lang="ru-RU" altLang="ru-RU" sz="1300" dirty="0"/>
              <a:t>)</a:t>
            </a:r>
          </a:p>
        </p:txBody>
      </p:sp>
      <p:pic>
        <p:nvPicPr>
          <p:cNvPr id="2065" name="Picture 4" descr="C:\Users\gks.CCT\Desktop\Ксения\Задания\Задание Шагова\Съезд работников культуры\cinema-1290368_960_72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90488" y="4579938"/>
            <a:ext cx="1538288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6" name="TextBox 20"/>
          <p:cNvSpPr txBox="1">
            <a:spLocks noChangeArrowheads="1"/>
          </p:cNvSpPr>
          <p:nvPr/>
        </p:nvSpPr>
        <p:spPr bwMode="auto">
          <a:xfrm>
            <a:off x="4311650" y="4605338"/>
            <a:ext cx="2401106" cy="167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altLang="ru-RU" sz="1300" b="1" u="none" dirty="0" err="1"/>
              <a:t>Верхнекетский</a:t>
            </a:r>
            <a:r>
              <a:rPr lang="ru-RU" altLang="ru-RU" sz="1300" b="1" u="none" dirty="0"/>
              <a:t>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r>
              <a:rPr lang="ru-RU" altLang="ru-RU" sz="200" b="1" u="none" dirty="0"/>
              <a:t/>
            </a:r>
            <a:br>
              <a:rPr lang="ru-RU" altLang="ru-RU" sz="200" b="1" u="none" dirty="0"/>
            </a:br>
            <a:r>
              <a:rPr lang="ru-RU" altLang="ru-RU" sz="1300" b="1" u="none" dirty="0" err="1"/>
              <a:t>Каргасокский</a:t>
            </a:r>
            <a:r>
              <a:rPr lang="ru-RU" altLang="ru-RU" sz="1300" b="1" u="none" dirty="0"/>
              <a:t> район </a:t>
            </a:r>
            <a:endParaRPr lang="ru-RU" altLang="ru-RU" sz="1300" b="1" u="none" dirty="0" smtClean="0"/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 err="1"/>
              <a:t>Кожевниковский</a:t>
            </a:r>
            <a:r>
              <a:rPr lang="ru-RU" altLang="ru-RU" sz="1300" b="1" u="none" dirty="0"/>
              <a:t>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 err="1"/>
              <a:t>Парабельский</a:t>
            </a:r>
            <a:r>
              <a:rPr lang="ru-RU" altLang="ru-RU" sz="1300" b="1" u="none" dirty="0"/>
              <a:t>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 err="1"/>
              <a:t>Тегульдетский</a:t>
            </a:r>
            <a:r>
              <a:rPr lang="ru-RU" altLang="ru-RU" sz="1300" b="1" u="none" dirty="0"/>
              <a:t>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/>
              <a:t>Зырянский район </a:t>
            </a:r>
            <a:endParaRPr lang="ru-RU" altLang="ru-RU" sz="1300" b="1" u="none" dirty="0" smtClean="0"/>
          </a:p>
          <a:p>
            <a:pPr algn="ctr"/>
            <a:endParaRPr lang="ru-RU" altLang="ru-RU" sz="200" b="1" u="none" dirty="0" smtClean="0"/>
          </a:p>
          <a:p>
            <a:pPr algn="ctr"/>
            <a:r>
              <a:rPr lang="ru-RU" altLang="ru-RU" sz="1300" b="1" u="none" dirty="0" err="1" smtClean="0"/>
              <a:t>Асиновский</a:t>
            </a:r>
            <a:r>
              <a:rPr lang="ru-RU" altLang="ru-RU" sz="1300" b="1" u="none" dirty="0" smtClean="0"/>
              <a:t> </a:t>
            </a:r>
            <a:r>
              <a:rPr lang="ru-RU" altLang="ru-RU" sz="1300" b="1" u="none" dirty="0"/>
              <a:t>район (2 зала)</a:t>
            </a:r>
          </a:p>
        </p:txBody>
      </p:sp>
      <p:pic>
        <p:nvPicPr>
          <p:cNvPr id="2067" name="Picture 5" descr="C:\Users\gks.CCT\Desktop\Ксения\Задания\Задание Шагова\Съезд работников культуры\movie-projector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1330" y="4140200"/>
            <a:ext cx="4286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8" name="TextBox 22"/>
          <p:cNvSpPr txBox="1">
            <a:spLocks noChangeArrowheads="1"/>
          </p:cNvSpPr>
          <p:nvPr/>
        </p:nvSpPr>
        <p:spPr bwMode="auto">
          <a:xfrm>
            <a:off x="5062555" y="4035425"/>
            <a:ext cx="6429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 u="none"/>
              <a:t>8 </a:t>
            </a:r>
          </a:p>
        </p:txBody>
      </p:sp>
      <p:sp>
        <p:nvSpPr>
          <p:cNvPr id="2069" name="TextBox 23"/>
          <p:cNvSpPr txBox="1">
            <a:spLocks noChangeArrowheads="1"/>
          </p:cNvSpPr>
          <p:nvPr/>
        </p:nvSpPr>
        <p:spPr bwMode="auto">
          <a:xfrm rot="-5400000">
            <a:off x="3426619" y="5163344"/>
            <a:ext cx="1560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u="none"/>
              <a:t>  </a:t>
            </a:r>
            <a:r>
              <a:rPr lang="ru-RU" altLang="ru-RU" b="1" u="none"/>
              <a:t>2015-2017</a:t>
            </a:r>
            <a:r>
              <a:rPr lang="ru-RU" altLang="ru-RU" u="none"/>
              <a:t> г.г. </a:t>
            </a:r>
          </a:p>
        </p:txBody>
      </p:sp>
      <p:cxnSp>
        <p:nvCxnSpPr>
          <p:cNvPr id="25" name="Соединительная линия уступом 11"/>
          <p:cNvCxnSpPr/>
          <p:nvPr/>
        </p:nvCxnSpPr>
        <p:spPr>
          <a:xfrm rot="10800000" flipV="1">
            <a:off x="4179888" y="4564063"/>
            <a:ext cx="463550" cy="144462"/>
          </a:xfrm>
          <a:prstGeom prst="bentConnector2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17"/>
          <p:cNvCxnSpPr/>
          <p:nvPr/>
        </p:nvCxnSpPr>
        <p:spPr>
          <a:xfrm rot="10800000">
            <a:off x="4179888" y="6164301"/>
            <a:ext cx="463550" cy="185738"/>
          </a:xfrm>
          <a:prstGeom prst="bentConnector2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072" name="TextBox 27"/>
          <p:cNvSpPr txBox="1">
            <a:spLocks noChangeArrowheads="1"/>
          </p:cNvSpPr>
          <p:nvPr/>
        </p:nvSpPr>
        <p:spPr bwMode="auto">
          <a:xfrm rot="-5400000">
            <a:off x="6112730" y="5225256"/>
            <a:ext cx="12842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u="none"/>
              <a:t>     </a:t>
            </a:r>
            <a:r>
              <a:rPr lang="ru-RU" altLang="ru-RU" b="1" u="none"/>
              <a:t>2018 </a:t>
            </a:r>
            <a:r>
              <a:rPr lang="ru-RU" altLang="ru-RU" u="none"/>
              <a:t>г.</a:t>
            </a:r>
          </a:p>
        </p:txBody>
      </p:sp>
      <p:sp>
        <p:nvSpPr>
          <p:cNvPr id="2073" name="Прямоугольник 28"/>
          <p:cNvSpPr>
            <a:spLocks noChangeArrowheads="1"/>
          </p:cNvSpPr>
          <p:nvPr/>
        </p:nvSpPr>
        <p:spPr bwMode="auto">
          <a:xfrm>
            <a:off x="6791386" y="4821238"/>
            <a:ext cx="2235200" cy="121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300" b="1" u="none" dirty="0" err="1"/>
              <a:t>Колпашевский</a:t>
            </a:r>
            <a:r>
              <a:rPr lang="ru-RU" altLang="ru-RU" sz="1300" b="1" u="none" dirty="0"/>
              <a:t> район </a:t>
            </a:r>
            <a:endParaRPr lang="ru-RU" altLang="ru-RU" sz="1300" b="1" u="none" dirty="0" smtClean="0"/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/>
              <a:t>Александровский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endParaRPr lang="ru-RU" altLang="ru-RU" sz="200" b="1" u="none" dirty="0"/>
          </a:p>
          <a:p>
            <a:pPr algn="ctr"/>
            <a:r>
              <a:rPr lang="ru-RU" altLang="ru-RU" sz="1300" b="1" u="none" dirty="0" err="1"/>
              <a:t>Кривошеинский</a:t>
            </a:r>
            <a:r>
              <a:rPr lang="ru-RU" altLang="ru-RU" sz="1300" b="1" u="none" dirty="0"/>
              <a:t>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r>
              <a:rPr lang="ru-RU" altLang="ru-RU" sz="200" b="1" u="none" dirty="0" smtClean="0"/>
              <a:t> </a:t>
            </a:r>
            <a:endParaRPr lang="ru-RU" altLang="ru-RU" sz="200" b="1" u="none" dirty="0"/>
          </a:p>
          <a:p>
            <a:pPr algn="ctr"/>
            <a:r>
              <a:rPr lang="ru-RU" altLang="ru-RU" sz="1300" b="1" u="none" dirty="0"/>
              <a:t>Томский </a:t>
            </a:r>
            <a:r>
              <a:rPr lang="ru-RU" altLang="ru-RU" sz="1300" b="1" u="none" dirty="0" smtClean="0"/>
              <a:t>район</a:t>
            </a:r>
          </a:p>
          <a:p>
            <a:pPr algn="ctr"/>
            <a:endParaRPr lang="ru-RU" altLang="ru-RU" sz="200" b="1" u="none" dirty="0" smtClean="0"/>
          </a:p>
          <a:p>
            <a:pPr algn="ctr"/>
            <a:r>
              <a:rPr lang="ru-RU" altLang="ru-RU" sz="1300" b="1" u="none" dirty="0" err="1" smtClean="0"/>
              <a:t>Молчановский</a:t>
            </a:r>
            <a:r>
              <a:rPr lang="ru-RU" altLang="ru-RU" sz="1300" b="1" u="none" dirty="0" smtClean="0"/>
              <a:t> </a:t>
            </a:r>
            <a:r>
              <a:rPr lang="ru-RU" altLang="ru-RU" sz="1300" b="1" u="none" dirty="0"/>
              <a:t>район</a:t>
            </a:r>
          </a:p>
        </p:txBody>
      </p:sp>
      <p:pic>
        <p:nvPicPr>
          <p:cNvPr id="2074" name="Picture 5" descr="C:\Users\gks.CCT\Desktop\Ксения\Задания\Задание Шагова\Съезд работников культуры\movie-projector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94675" y="4176713"/>
            <a:ext cx="4286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TextBox 30"/>
          <p:cNvSpPr txBox="1">
            <a:spLocks noChangeArrowheads="1"/>
          </p:cNvSpPr>
          <p:nvPr/>
        </p:nvSpPr>
        <p:spPr bwMode="auto">
          <a:xfrm>
            <a:off x="7434310" y="4090988"/>
            <a:ext cx="642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 u="none" dirty="0"/>
              <a:t>5</a:t>
            </a:r>
          </a:p>
        </p:txBody>
      </p:sp>
      <p:cxnSp>
        <p:nvCxnSpPr>
          <p:cNvPr id="32" name="Соединительная линия уступом 45"/>
          <p:cNvCxnSpPr/>
          <p:nvPr/>
        </p:nvCxnSpPr>
        <p:spPr>
          <a:xfrm rot="10800000" flipV="1">
            <a:off x="6713598" y="4592638"/>
            <a:ext cx="463550" cy="144462"/>
          </a:xfrm>
          <a:prstGeom prst="bentConnector2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3" name="Соединительная линия уступом 46"/>
          <p:cNvCxnSpPr/>
          <p:nvPr/>
        </p:nvCxnSpPr>
        <p:spPr>
          <a:xfrm rot="10800000">
            <a:off x="6713598" y="6005513"/>
            <a:ext cx="463550" cy="185737"/>
          </a:xfrm>
          <a:prstGeom prst="bentConnector2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713597" y="1120676"/>
            <a:ext cx="1679565" cy="2308324"/>
          </a:xfrm>
          <a:prstGeom prst="rect">
            <a:avLst/>
          </a:prstGeom>
          <a:solidFill>
            <a:schemeClr val="tx2">
              <a:lumMod val="20000"/>
              <a:lumOff val="80000"/>
              <a:alpha val="6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u="none" dirty="0">
                <a:solidFill>
                  <a:srgbClr val="434343"/>
                </a:solidFill>
                <a:latin typeface="Arial" charset="0"/>
                <a:cs typeface="Arial" charset="0"/>
              </a:rPr>
              <a:t>1 650,1 </a:t>
            </a:r>
            <a:r>
              <a:rPr lang="ru-RU" altLang="ru-RU" sz="2000" u="none" dirty="0">
                <a:solidFill>
                  <a:srgbClr val="434343"/>
                </a:solidFill>
                <a:latin typeface="Arial" charset="0"/>
                <a:cs typeface="Arial" charset="0"/>
              </a:rPr>
              <a:t>млн.руб.</a:t>
            </a:r>
          </a:p>
          <a:p>
            <a:pPr algn="ctr">
              <a:defRPr/>
            </a:pPr>
            <a:r>
              <a:rPr lang="ru-RU" altLang="ru-RU" sz="2000" u="none" dirty="0">
                <a:solidFill>
                  <a:srgbClr val="434343"/>
                </a:solidFill>
                <a:latin typeface="Arial" charset="0"/>
                <a:cs typeface="Arial" charset="0"/>
              </a:rPr>
              <a:t>средства ОБ на заработную плату в МО ТО, ОГУ 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5434015" y="1774825"/>
            <a:ext cx="276662" cy="14255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Правая фигурная скобка 43"/>
          <p:cNvSpPr/>
          <p:nvPr/>
        </p:nvSpPr>
        <p:spPr>
          <a:xfrm>
            <a:off x="5913449" y="1995487"/>
            <a:ext cx="214313" cy="1122363"/>
          </a:xfrm>
          <a:prstGeom prst="rightBrace">
            <a:avLst>
              <a:gd name="adj1" fmla="val 29882"/>
              <a:gd name="adj2" fmla="val 5000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8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7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39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/>
          <p:nvPr/>
        </p:nvSpPr>
        <p:spPr bwMode="auto">
          <a:xfrm>
            <a:off x="8545768" y="6423066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5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-15260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46"/>
          <p:cNvSpPr>
            <a:spLocks noChangeArrowheads="1"/>
          </p:cNvSpPr>
          <p:nvPr/>
        </p:nvSpPr>
        <p:spPr bwMode="auto">
          <a:xfrm>
            <a:off x="920700" y="-39735"/>
            <a:ext cx="663684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2400" b="1" u="none" dirty="0" smtClean="0">
                <a:solidFill>
                  <a:schemeClr val="bg1"/>
                </a:solidFill>
              </a:rPr>
              <a:t>Динамика роста заработной платы работников культуры </a:t>
            </a:r>
            <a:r>
              <a:rPr lang="ru-RU" altLang="ru-RU" sz="1800" b="1" u="none" dirty="0" smtClean="0">
                <a:solidFill>
                  <a:schemeClr val="bg1"/>
                </a:solidFill>
              </a:rPr>
              <a:t>(место в СФО, руб.)</a:t>
            </a:r>
            <a:endParaRPr lang="ru-RU" altLang="ru-RU" sz="2400" b="1" u="none" dirty="0" smtClean="0">
              <a:solidFill>
                <a:schemeClr val="bg1"/>
              </a:solidFill>
            </a:endParaRPr>
          </a:p>
          <a:p>
            <a:endParaRPr lang="ru-RU" altLang="ru-RU" sz="2400" b="1" u="none" dirty="0">
              <a:solidFill>
                <a:schemeClr val="bg1"/>
              </a:solidFill>
            </a:endParaRPr>
          </a:p>
        </p:txBody>
      </p:sp>
      <p:pic>
        <p:nvPicPr>
          <p:cNvPr id="7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4" name="Группа 53"/>
          <p:cNvGrpSpPr/>
          <p:nvPr/>
        </p:nvGrpSpPr>
        <p:grpSpPr>
          <a:xfrm>
            <a:off x="410833" y="2200254"/>
            <a:ext cx="2627621" cy="315921"/>
            <a:chOff x="817504" y="1165194"/>
            <a:chExt cx="2513054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5" name="Прямоугольник 14"/>
            <p:cNvSpPr/>
            <p:nvPr/>
          </p:nvSpPr>
          <p:spPr>
            <a:xfrm>
              <a:off x="817504" y="1165194"/>
              <a:ext cx="2513054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2520598" y="1180299"/>
              <a:ext cx="624283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/>
                <a:t>13 148</a:t>
              </a:r>
              <a:endParaRPr lang="en-US" sz="1200" b="1" dirty="0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410832" y="2528871"/>
            <a:ext cx="2561124" cy="315921"/>
            <a:chOff x="817504" y="1627954"/>
            <a:chExt cx="2184437" cy="315921"/>
          </a:xfrm>
          <a:solidFill>
            <a:srgbClr val="F85A5A"/>
          </a:solidFill>
        </p:grpSpPr>
        <p:sp>
          <p:nvSpPr>
            <p:cNvPr id="18" name="Прямоугольник 17"/>
            <p:cNvSpPr/>
            <p:nvPr/>
          </p:nvSpPr>
          <p:spPr>
            <a:xfrm>
              <a:off x="817504" y="1627954"/>
              <a:ext cx="2184437" cy="315921"/>
            </a:xfrm>
            <a:prstGeom prst="rect">
              <a:avLst/>
            </a:prstGeom>
            <a:grpFill/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2197425" y="1639863"/>
              <a:ext cx="593654" cy="276999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ru-RU" sz="1200" b="1" dirty="0" smtClean="0">
                  <a:solidFill>
                    <a:schemeClr val="bg1"/>
                  </a:solidFill>
                </a:rPr>
                <a:t> 1</a:t>
              </a:r>
              <a:r>
                <a:rPr lang="en-US" sz="1200" b="1" dirty="0" smtClean="0">
                  <a:solidFill>
                    <a:schemeClr val="bg1"/>
                  </a:solidFill>
                </a:rPr>
                <a:t>3 029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410831" y="2857488"/>
            <a:ext cx="2515966" cy="315921"/>
            <a:chOff x="817504" y="2163741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9" name="Прямоугольник 18"/>
            <p:cNvSpPr/>
            <p:nvPr/>
          </p:nvSpPr>
          <p:spPr>
            <a:xfrm>
              <a:off x="817504" y="2163741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2222192" y="2187558"/>
              <a:ext cx="566731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/>
                <a:t>12 554</a:t>
              </a:r>
              <a:endParaRPr lang="en-US" sz="1200" b="1" dirty="0"/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410832" y="3186105"/>
            <a:ext cx="2471870" cy="315921"/>
            <a:chOff x="817504" y="2625714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" name="Прямоугольник 19"/>
            <p:cNvSpPr/>
            <p:nvPr/>
          </p:nvSpPr>
          <p:spPr>
            <a:xfrm>
              <a:off x="817504" y="2625714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2216068" y="2640819"/>
              <a:ext cx="576841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/>
                <a:t>12 049</a:t>
              </a:r>
              <a:endParaRPr lang="en-US" sz="1200" b="1" dirty="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410831" y="3514722"/>
            <a:ext cx="2429900" cy="315921"/>
            <a:chOff x="817504" y="3040053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" name="Прямоугольник 20"/>
            <p:cNvSpPr/>
            <p:nvPr/>
          </p:nvSpPr>
          <p:spPr>
            <a:xfrm>
              <a:off x="817504" y="304005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2213381" y="3063870"/>
              <a:ext cx="579196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/>
                <a:t>11 800</a:t>
              </a:r>
              <a:endParaRPr lang="en-US" sz="1200" b="1" dirty="0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410833" y="3843339"/>
            <a:ext cx="2364430" cy="315921"/>
            <a:chOff x="817504" y="3478209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" name="Прямоугольник 21"/>
            <p:cNvSpPr/>
            <p:nvPr/>
          </p:nvSpPr>
          <p:spPr>
            <a:xfrm>
              <a:off x="817504" y="347820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2191846" y="3502026"/>
              <a:ext cx="603053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/>
                <a:t>10 963</a:t>
              </a:r>
              <a:endParaRPr lang="en-US" sz="1200" b="1" dirty="0"/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410832" y="4171956"/>
            <a:ext cx="2344044" cy="315921"/>
            <a:chOff x="817504" y="3903669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3" name="Прямоугольник 22"/>
            <p:cNvSpPr/>
            <p:nvPr/>
          </p:nvSpPr>
          <p:spPr>
            <a:xfrm>
              <a:off x="817504" y="390366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2203800" y="3916365"/>
              <a:ext cx="542649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10 752</a:t>
              </a:r>
              <a:endParaRPr lang="en-US" sz="1200" dirty="0"/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410832" y="4500573"/>
            <a:ext cx="2277677" cy="315921"/>
            <a:chOff x="817504" y="4341825"/>
            <a:chExt cx="2297638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" name="Прямоугольник 23"/>
            <p:cNvSpPr/>
            <p:nvPr/>
          </p:nvSpPr>
          <p:spPr>
            <a:xfrm>
              <a:off x="817504" y="4341825"/>
              <a:ext cx="2297638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2306487" y="4365642"/>
              <a:ext cx="587401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10 701</a:t>
              </a:r>
              <a:endParaRPr lang="en-US" sz="1200" dirty="0"/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410832" y="4829190"/>
            <a:ext cx="2055846" cy="315921"/>
            <a:chOff x="817504" y="4792677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5" name="Прямоугольник 24"/>
            <p:cNvSpPr/>
            <p:nvPr/>
          </p:nvSpPr>
          <p:spPr>
            <a:xfrm>
              <a:off x="817504" y="4792677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2422565" y="4816494"/>
              <a:ext cx="52737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9 911</a:t>
              </a:r>
              <a:endParaRPr lang="en-US" sz="1200" dirty="0"/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410832" y="5157807"/>
            <a:ext cx="2014750" cy="315921"/>
            <a:chOff x="817504" y="5230833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6" name="Прямоугольник 25"/>
            <p:cNvSpPr/>
            <p:nvPr/>
          </p:nvSpPr>
          <p:spPr>
            <a:xfrm>
              <a:off x="817504" y="523083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2253798" y="5254650"/>
              <a:ext cx="54916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9 141</a:t>
              </a:r>
              <a:endParaRPr lang="en-US" sz="1200" dirty="0"/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410832" y="5486424"/>
            <a:ext cx="1934775" cy="315921"/>
            <a:chOff x="817504" y="5632476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7" name="Прямоугольник 26"/>
            <p:cNvSpPr/>
            <p:nvPr/>
          </p:nvSpPr>
          <p:spPr>
            <a:xfrm>
              <a:off x="817504" y="5632476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2194145" y="5656293"/>
              <a:ext cx="57186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8 313</a:t>
              </a:r>
              <a:endParaRPr lang="en-US" sz="1200" dirty="0"/>
            </a:p>
          </p:txBody>
        </p:sp>
      </p:grpSp>
      <p:grpSp>
        <p:nvGrpSpPr>
          <p:cNvPr id="53" name="Группа 52"/>
          <p:cNvGrpSpPr/>
          <p:nvPr/>
        </p:nvGrpSpPr>
        <p:grpSpPr>
          <a:xfrm>
            <a:off x="410832" y="5815041"/>
            <a:ext cx="1795028" cy="315921"/>
            <a:chOff x="817504" y="6070632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8" name="Прямоугольник 27"/>
            <p:cNvSpPr/>
            <p:nvPr/>
          </p:nvSpPr>
          <p:spPr>
            <a:xfrm>
              <a:off x="817504" y="6070632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2243483" y="6094449"/>
              <a:ext cx="61638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7 446</a:t>
              </a:r>
              <a:endParaRPr lang="en-US" sz="1200" dirty="0"/>
            </a:p>
          </p:txBody>
        </p:sp>
      </p:grpSp>
      <p:sp>
        <p:nvSpPr>
          <p:cNvPr id="163" name="Прямоугольник 162"/>
          <p:cNvSpPr/>
          <p:nvPr/>
        </p:nvSpPr>
        <p:spPr>
          <a:xfrm>
            <a:off x="414351" y="2141108"/>
            <a:ext cx="17444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ru-RU" sz="400" u="none" dirty="0">
              <a:latin typeface="+mn-lt"/>
            </a:endParaRPr>
          </a:p>
          <a:p>
            <a:pPr>
              <a:defRPr/>
            </a:pPr>
            <a:r>
              <a:rPr lang="ru-RU" sz="1200" b="1" u="none" dirty="0"/>
              <a:t>Новосибирская </a:t>
            </a:r>
            <a:r>
              <a:rPr lang="ru-RU" sz="1200" b="1" u="none" dirty="0" smtClean="0"/>
              <a:t>обл.</a:t>
            </a:r>
            <a:endParaRPr lang="ru-RU" sz="1200" b="1" u="none" dirty="0"/>
          </a:p>
        </p:txBody>
      </p:sp>
      <p:sp>
        <p:nvSpPr>
          <p:cNvPr id="164" name="Прямоугольник 163"/>
          <p:cNvSpPr/>
          <p:nvPr/>
        </p:nvSpPr>
        <p:spPr>
          <a:xfrm>
            <a:off x="412152" y="2540780"/>
            <a:ext cx="11801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>
                <a:solidFill>
                  <a:schemeClr val="bg1"/>
                </a:solidFill>
              </a:rPr>
              <a:t>Томская обл.</a:t>
            </a:r>
            <a:endParaRPr lang="ru-RU" sz="1200" b="1" u="none" dirty="0">
              <a:solidFill>
                <a:schemeClr val="bg1"/>
              </a:solidFill>
            </a:endParaRPr>
          </a:p>
        </p:txBody>
      </p:sp>
      <p:sp>
        <p:nvSpPr>
          <p:cNvPr id="165" name="Прямоугольник 164"/>
          <p:cNvSpPr/>
          <p:nvPr/>
        </p:nvSpPr>
        <p:spPr>
          <a:xfrm>
            <a:off x="425850" y="2881305"/>
            <a:ext cx="12642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Бурятия</a:t>
            </a:r>
            <a:endParaRPr lang="ru-RU" sz="1200" b="1" u="none" dirty="0"/>
          </a:p>
        </p:txBody>
      </p:sp>
      <p:sp>
        <p:nvSpPr>
          <p:cNvPr id="166" name="Прямоугольник 165"/>
          <p:cNvSpPr/>
          <p:nvPr/>
        </p:nvSpPr>
        <p:spPr>
          <a:xfrm>
            <a:off x="412152" y="3188514"/>
            <a:ext cx="13331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Иркутская обл.</a:t>
            </a:r>
            <a:endParaRPr lang="ru-RU" sz="1200" b="1" u="none" dirty="0"/>
          </a:p>
        </p:txBody>
      </p:sp>
      <p:sp>
        <p:nvSpPr>
          <p:cNvPr id="167" name="Прямоугольник 166"/>
          <p:cNvSpPr/>
          <p:nvPr/>
        </p:nvSpPr>
        <p:spPr>
          <a:xfrm>
            <a:off x="412152" y="3517131"/>
            <a:ext cx="15227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Красноярский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168" name="Прямоугольник 167"/>
          <p:cNvSpPr/>
          <p:nvPr/>
        </p:nvSpPr>
        <p:spPr>
          <a:xfrm>
            <a:off x="412152" y="3843339"/>
            <a:ext cx="12495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Хакасия</a:t>
            </a:r>
            <a:endParaRPr lang="ru-RU" sz="1200" b="1" u="none" dirty="0"/>
          </a:p>
        </p:txBody>
      </p:sp>
      <p:sp>
        <p:nvSpPr>
          <p:cNvPr id="169" name="Прямоугольник 168"/>
          <p:cNvSpPr/>
          <p:nvPr/>
        </p:nvSpPr>
        <p:spPr>
          <a:xfrm>
            <a:off x="377838" y="4195773"/>
            <a:ext cx="11662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 Омская обл.</a:t>
            </a:r>
            <a:endParaRPr lang="ru-RU" sz="1200" b="1" dirty="0"/>
          </a:p>
        </p:txBody>
      </p:sp>
      <p:sp>
        <p:nvSpPr>
          <p:cNvPr id="170" name="Прямоугольник 169"/>
          <p:cNvSpPr/>
          <p:nvPr/>
        </p:nvSpPr>
        <p:spPr>
          <a:xfrm>
            <a:off x="414351" y="4502982"/>
            <a:ext cx="15470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Кемеровская обл.</a:t>
            </a:r>
            <a:endParaRPr lang="ru-RU" sz="1200" b="1" u="none" dirty="0"/>
          </a:p>
        </p:txBody>
      </p:sp>
      <p:sp>
        <p:nvSpPr>
          <p:cNvPr id="171" name="Прямоугольник 170"/>
          <p:cNvSpPr/>
          <p:nvPr/>
        </p:nvSpPr>
        <p:spPr>
          <a:xfrm>
            <a:off x="374318" y="4831599"/>
            <a:ext cx="16466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 Забайкальский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172" name="Прямоугольник 171"/>
          <p:cNvSpPr/>
          <p:nvPr/>
        </p:nvSpPr>
        <p:spPr>
          <a:xfrm>
            <a:off x="377838" y="4999059"/>
            <a:ext cx="1075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200" b="1" u="none" dirty="0" smtClean="0"/>
          </a:p>
          <a:p>
            <a:r>
              <a:rPr lang="ru-RU" sz="1200" b="1" u="none" dirty="0" smtClean="0"/>
              <a:t> </a:t>
            </a: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Тыва</a:t>
            </a:r>
            <a:endParaRPr lang="ru-RU" sz="1200" b="1" u="none" dirty="0"/>
          </a:p>
        </p:txBody>
      </p:sp>
      <p:sp>
        <p:nvSpPr>
          <p:cNvPr id="173" name="Прямоугольник 172"/>
          <p:cNvSpPr/>
          <p:nvPr/>
        </p:nvSpPr>
        <p:spPr>
          <a:xfrm>
            <a:off x="396267" y="5488833"/>
            <a:ext cx="12960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Алтай</a:t>
            </a:r>
            <a:endParaRPr lang="ru-RU" sz="1200" b="1" u="none" dirty="0"/>
          </a:p>
        </p:txBody>
      </p:sp>
      <p:sp>
        <p:nvSpPr>
          <p:cNvPr id="174" name="Прямоугольник 173"/>
          <p:cNvSpPr/>
          <p:nvPr/>
        </p:nvSpPr>
        <p:spPr>
          <a:xfrm>
            <a:off x="414351" y="5853963"/>
            <a:ext cx="13874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smtClean="0"/>
              <a:t>Алтайский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grpSp>
        <p:nvGrpSpPr>
          <p:cNvPr id="175" name="Группа 174"/>
          <p:cNvGrpSpPr/>
          <p:nvPr/>
        </p:nvGrpSpPr>
        <p:grpSpPr>
          <a:xfrm>
            <a:off x="3345169" y="2200254"/>
            <a:ext cx="2723864" cy="315921"/>
            <a:chOff x="817504" y="1165194"/>
            <a:chExt cx="2513054" cy="315921"/>
          </a:xfrm>
          <a:solidFill>
            <a:srgbClr val="F85A5A"/>
          </a:solidFill>
        </p:grpSpPr>
        <p:sp>
          <p:nvSpPr>
            <p:cNvPr id="176" name="Прямоугольник 175"/>
            <p:cNvSpPr/>
            <p:nvPr/>
          </p:nvSpPr>
          <p:spPr>
            <a:xfrm>
              <a:off x="817504" y="1165194"/>
              <a:ext cx="2513054" cy="315921"/>
            </a:xfrm>
            <a:prstGeom prst="rect">
              <a:avLst/>
            </a:prstGeom>
            <a:grpFill/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Прямоугольник 176"/>
            <p:cNvSpPr/>
            <p:nvPr/>
          </p:nvSpPr>
          <p:spPr>
            <a:xfrm>
              <a:off x="2520598" y="1180299"/>
              <a:ext cx="602226" cy="276999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8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>
                  <a:solidFill>
                    <a:schemeClr val="bg1"/>
                  </a:solidFill>
                </a:rPr>
                <a:t>30 938</a:t>
              </a:r>
            </a:p>
          </p:txBody>
        </p:sp>
      </p:grpSp>
      <p:grpSp>
        <p:nvGrpSpPr>
          <p:cNvPr id="178" name="Группа 177"/>
          <p:cNvGrpSpPr/>
          <p:nvPr/>
        </p:nvGrpSpPr>
        <p:grpSpPr>
          <a:xfrm>
            <a:off x="3345166" y="2528871"/>
            <a:ext cx="2654931" cy="315921"/>
            <a:chOff x="817504" y="1627954"/>
            <a:chExt cx="2184437" cy="315921"/>
          </a:xfrm>
          <a:solidFill>
            <a:schemeClr val="bg1"/>
          </a:solidFill>
        </p:grpSpPr>
        <p:sp>
          <p:nvSpPr>
            <p:cNvPr id="179" name="Прямоугольник 178"/>
            <p:cNvSpPr/>
            <p:nvPr/>
          </p:nvSpPr>
          <p:spPr>
            <a:xfrm>
              <a:off x="817504" y="1627954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0" name="Прямоугольник 179"/>
            <p:cNvSpPr/>
            <p:nvPr/>
          </p:nvSpPr>
          <p:spPr>
            <a:xfrm>
              <a:off x="2197425" y="1639863"/>
              <a:ext cx="496654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30 192</a:t>
              </a:r>
              <a:endParaRPr lang="en-US" sz="1200" dirty="0"/>
            </a:p>
          </p:txBody>
        </p:sp>
      </p:grpSp>
      <p:grpSp>
        <p:nvGrpSpPr>
          <p:cNvPr id="181" name="Группа 180"/>
          <p:cNvGrpSpPr/>
          <p:nvPr/>
        </p:nvGrpSpPr>
        <p:grpSpPr>
          <a:xfrm>
            <a:off x="3345166" y="2857488"/>
            <a:ext cx="2608119" cy="315921"/>
            <a:chOff x="817504" y="2163741"/>
            <a:chExt cx="2184437" cy="315921"/>
          </a:xfrm>
          <a:solidFill>
            <a:schemeClr val="bg1"/>
          </a:solidFill>
        </p:grpSpPr>
        <p:sp>
          <p:nvSpPr>
            <p:cNvPr id="182" name="Прямоугольник 181"/>
            <p:cNvSpPr/>
            <p:nvPr/>
          </p:nvSpPr>
          <p:spPr>
            <a:xfrm>
              <a:off x="817504" y="2163741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3" name="Прямоугольник 182"/>
            <p:cNvSpPr/>
            <p:nvPr/>
          </p:nvSpPr>
          <p:spPr>
            <a:xfrm>
              <a:off x="2222192" y="2187558"/>
              <a:ext cx="505568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28 276</a:t>
              </a:r>
              <a:endParaRPr lang="en-US" sz="1200" dirty="0"/>
            </a:p>
          </p:txBody>
        </p:sp>
      </p:grpSp>
      <p:grpSp>
        <p:nvGrpSpPr>
          <p:cNvPr id="184" name="Группа 183"/>
          <p:cNvGrpSpPr/>
          <p:nvPr/>
        </p:nvGrpSpPr>
        <p:grpSpPr>
          <a:xfrm>
            <a:off x="3345167" y="3186105"/>
            <a:ext cx="2562409" cy="315921"/>
            <a:chOff x="817504" y="2625714"/>
            <a:chExt cx="2184437" cy="315921"/>
          </a:xfrm>
          <a:solidFill>
            <a:schemeClr val="bg1"/>
          </a:solidFill>
        </p:grpSpPr>
        <p:sp>
          <p:nvSpPr>
            <p:cNvPr id="185" name="Прямоугольник 184"/>
            <p:cNvSpPr/>
            <p:nvPr/>
          </p:nvSpPr>
          <p:spPr>
            <a:xfrm>
              <a:off x="817504" y="2625714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Прямоугольник 185"/>
            <p:cNvSpPr/>
            <p:nvPr/>
          </p:nvSpPr>
          <p:spPr>
            <a:xfrm>
              <a:off x="2216068" y="2640819"/>
              <a:ext cx="51458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26 481</a:t>
              </a:r>
              <a:endParaRPr lang="en-US" sz="1200" dirty="0"/>
            </a:p>
          </p:txBody>
        </p:sp>
      </p:grpSp>
      <p:grpSp>
        <p:nvGrpSpPr>
          <p:cNvPr id="187" name="Группа 186"/>
          <p:cNvGrpSpPr/>
          <p:nvPr/>
        </p:nvGrpSpPr>
        <p:grpSpPr>
          <a:xfrm>
            <a:off x="3345166" y="3514722"/>
            <a:ext cx="2518901" cy="315921"/>
            <a:chOff x="817504" y="3040053"/>
            <a:chExt cx="2184437" cy="315921"/>
          </a:xfrm>
          <a:solidFill>
            <a:schemeClr val="bg1"/>
          </a:solidFill>
        </p:grpSpPr>
        <p:sp>
          <p:nvSpPr>
            <p:cNvPr id="188" name="Прямоугольник 187"/>
            <p:cNvSpPr/>
            <p:nvPr/>
          </p:nvSpPr>
          <p:spPr>
            <a:xfrm>
              <a:off x="817504" y="304005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Прямоугольник 188"/>
            <p:cNvSpPr/>
            <p:nvPr/>
          </p:nvSpPr>
          <p:spPr>
            <a:xfrm>
              <a:off x="2213381" y="3063870"/>
              <a:ext cx="523475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25 957</a:t>
              </a:r>
              <a:endParaRPr lang="en-US" sz="1200" dirty="0"/>
            </a:p>
          </p:txBody>
        </p:sp>
      </p:grpSp>
      <p:grpSp>
        <p:nvGrpSpPr>
          <p:cNvPr id="190" name="Группа 189"/>
          <p:cNvGrpSpPr/>
          <p:nvPr/>
        </p:nvGrpSpPr>
        <p:grpSpPr>
          <a:xfrm>
            <a:off x="3345167" y="3843339"/>
            <a:ext cx="2451033" cy="315921"/>
            <a:chOff x="817504" y="3478209"/>
            <a:chExt cx="2184437" cy="315921"/>
          </a:xfrm>
          <a:solidFill>
            <a:schemeClr val="bg1"/>
          </a:solidFill>
        </p:grpSpPr>
        <p:sp>
          <p:nvSpPr>
            <p:cNvPr id="191" name="Прямоугольник 190"/>
            <p:cNvSpPr/>
            <p:nvPr/>
          </p:nvSpPr>
          <p:spPr>
            <a:xfrm>
              <a:off x="817504" y="347820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2" name="Прямоугольник 191"/>
            <p:cNvSpPr/>
            <p:nvPr/>
          </p:nvSpPr>
          <p:spPr>
            <a:xfrm>
              <a:off x="2191846" y="3502026"/>
              <a:ext cx="53797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25 412</a:t>
              </a:r>
              <a:endParaRPr lang="en-US" sz="1200" dirty="0"/>
            </a:p>
          </p:txBody>
        </p:sp>
      </p:grpSp>
      <p:grpSp>
        <p:nvGrpSpPr>
          <p:cNvPr id="193" name="Группа 192"/>
          <p:cNvGrpSpPr/>
          <p:nvPr/>
        </p:nvGrpSpPr>
        <p:grpSpPr>
          <a:xfrm>
            <a:off x="3345167" y="4171956"/>
            <a:ext cx="2429900" cy="315921"/>
            <a:chOff x="817504" y="3903669"/>
            <a:chExt cx="2184437" cy="315921"/>
          </a:xfrm>
          <a:solidFill>
            <a:schemeClr val="bg1"/>
          </a:solidFill>
        </p:grpSpPr>
        <p:sp>
          <p:nvSpPr>
            <p:cNvPr id="194" name="Прямоугольник 193"/>
            <p:cNvSpPr/>
            <p:nvPr/>
          </p:nvSpPr>
          <p:spPr>
            <a:xfrm>
              <a:off x="817504" y="390366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5" name="Прямоугольник 194"/>
            <p:cNvSpPr/>
            <p:nvPr/>
          </p:nvSpPr>
          <p:spPr>
            <a:xfrm>
              <a:off x="2203800" y="3916365"/>
              <a:ext cx="542649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25 362</a:t>
              </a:r>
              <a:endParaRPr lang="en-US" sz="1200" dirty="0"/>
            </a:p>
          </p:txBody>
        </p:sp>
      </p:grpSp>
      <p:grpSp>
        <p:nvGrpSpPr>
          <p:cNvPr id="196" name="Группа 195"/>
          <p:cNvGrpSpPr/>
          <p:nvPr/>
        </p:nvGrpSpPr>
        <p:grpSpPr>
          <a:xfrm>
            <a:off x="3345168" y="4500573"/>
            <a:ext cx="2361102" cy="315921"/>
            <a:chOff x="817504" y="4341825"/>
            <a:chExt cx="2297638" cy="315921"/>
          </a:xfrm>
          <a:solidFill>
            <a:schemeClr val="bg1"/>
          </a:solidFill>
        </p:grpSpPr>
        <p:sp>
          <p:nvSpPr>
            <p:cNvPr id="197" name="Прямоугольник 196"/>
            <p:cNvSpPr/>
            <p:nvPr/>
          </p:nvSpPr>
          <p:spPr>
            <a:xfrm>
              <a:off x="817504" y="4341825"/>
              <a:ext cx="2297638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8" name="Прямоугольник 197"/>
            <p:cNvSpPr/>
            <p:nvPr/>
          </p:nvSpPr>
          <p:spPr>
            <a:xfrm>
              <a:off x="2306487" y="4365642"/>
              <a:ext cx="587401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24 475</a:t>
              </a:r>
              <a:endParaRPr lang="en-US" sz="1200" dirty="0"/>
            </a:p>
          </p:txBody>
        </p:sp>
      </p:grpSp>
      <p:grpSp>
        <p:nvGrpSpPr>
          <p:cNvPr id="199" name="Группа 198"/>
          <p:cNvGrpSpPr/>
          <p:nvPr/>
        </p:nvGrpSpPr>
        <p:grpSpPr>
          <a:xfrm>
            <a:off x="3345167" y="4829190"/>
            <a:ext cx="2131146" cy="315921"/>
            <a:chOff x="817504" y="4792677"/>
            <a:chExt cx="2184437" cy="315921"/>
          </a:xfrm>
          <a:solidFill>
            <a:schemeClr val="bg1"/>
          </a:solidFill>
        </p:grpSpPr>
        <p:sp>
          <p:nvSpPr>
            <p:cNvPr id="200" name="Прямоугольник 199"/>
            <p:cNvSpPr/>
            <p:nvPr/>
          </p:nvSpPr>
          <p:spPr>
            <a:xfrm>
              <a:off x="817504" y="4792677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Прямоугольник 200"/>
            <p:cNvSpPr/>
            <p:nvPr/>
          </p:nvSpPr>
          <p:spPr>
            <a:xfrm>
              <a:off x="2294307" y="4816494"/>
              <a:ext cx="61872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24 444</a:t>
              </a:r>
              <a:endParaRPr lang="en-US" sz="1200" dirty="0"/>
            </a:p>
          </p:txBody>
        </p:sp>
      </p:grpSp>
      <p:grpSp>
        <p:nvGrpSpPr>
          <p:cNvPr id="202" name="Группа 201"/>
          <p:cNvGrpSpPr/>
          <p:nvPr/>
        </p:nvGrpSpPr>
        <p:grpSpPr>
          <a:xfrm>
            <a:off x="3345167" y="5157807"/>
            <a:ext cx="2088545" cy="315921"/>
            <a:chOff x="817504" y="5230833"/>
            <a:chExt cx="2184437" cy="315921"/>
          </a:xfrm>
          <a:solidFill>
            <a:schemeClr val="bg1"/>
          </a:solidFill>
        </p:grpSpPr>
        <p:sp>
          <p:nvSpPr>
            <p:cNvPr id="203" name="Прямоугольник 202"/>
            <p:cNvSpPr/>
            <p:nvPr/>
          </p:nvSpPr>
          <p:spPr>
            <a:xfrm>
              <a:off x="817504" y="523083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4" name="Прямоугольник 203"/>
            <p:cNvSpPr/>
            <p:nvPr/>
          </p:nvSpPr>
          <p:spPr>
            <a:xfrm>
              <a:off x="2253798" y="5254650"/>
              <a:ext cx="63134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22 707</a:t>
              </a:r>
              <a:endParaRPr lang="en-US" sz="1200" dirty="0"/>
            </a:p>
          </p:txBody>
        </p:sp>
      </p:grpSp>
      <p:grpSp>
        <p:nvGrpSpPr>
          <p:cNvPr id="205" name="Группа 204"/>
          <p:cNvGrpSpPr/>
          <p:nvPr/>
        </p:nvGrpSpPr>
        <p:grpSpPr>
          <a:xfrm>
            <a:off x="3345168" y="5486424"/>
            <a:ext cx="2005640" cy="315921"/>
            <a:chOff x="817504" y="5632476"/>
            <a:chExt cx="2184437" cy="315921"/>
          </a:xfrm>
          <a:solidFill>
            <a:schemeClr val="bg1"/>
          </a:solidFill>
        </p:grpSpPr>
        <p:sp>
          <p:nvSpPr>
            <p:cNvPr id="206" name="Прямоугольник 205"/>
            <p:cNvSpPr/>
            <p:nvPr/>
          </p:nvSpPr>
          <p:spPr>
            <a:xfrm>
              <a:off x="817504" y="5632476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7" name="Прямоугольник 206"/>
            <p:cNvSpPr/>
            <p:nvPr/>
          </p:nvSpPr>
          <p:spPr>
            <a:xfrm>
              <a:off x="2194145" y="5656293"/>
              <a:ext cx="65743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20 140</a:t>
              </a:r>
              <a:endParaRPr lang="en-US" sz="1200" dirty="0"/>
            </a:p>
          </p:txBody>
        </p:sp>
      </p:grpSp>
      <p:grpSp>
        <p:nvGrpSpPr>
          <p:cNvPr id="208" name="Группа 207"/>
          <p:cNvGrpSpPr/>
          <p:nvPr/>
        </p:nvGrpSpPr>
        <p:grpSpPr>
          <a:xfrm>
            <a:off x="3345167" y="5815041"/>
            <a:ext cx="1860775" cy="315921"/>
            <a:chOff x="817504" y="6070632"/>
            <a:chExt cx="2184437" cy="315921"/>
          </a:xfrm>
          <a:solidFill>
            <a:schemeClr val="bg1"/>
          </a:solidFill>
        </p:grpSpPr>
        <p:sp>
          <p:nvSpPr>
            <p:cNvPr id="209" name="Прямоугольник 208"/>
            <p:cNvSpPr/>
            <p:nvPr/>
          </p:nvSpPr>
          <p:spPr>
            <a:xfrm>
              <a:off x="817504" y="6070632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Прямоугольник 209"/>
            <p:cNvSpPr/>
            <p:nvPr/>
          </p:nvSpPr>
          <p:spPr>
            <a:xfrm>
              <a:off x="2115339" y="6094449"/>
              <a:ext cx="70862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prstClr val="black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19 520</a:t>
              </a:r>
              <a:endParaRPr lang="en-US" sz="1200" dirty="0"/>
            </a:p>
          </p:txBody>
        </p:sp>
      </p:grpSp>
      <p:sp>
        <p:nvSpPr>
          <p:cNvPr id="211" name="Прямоугольник 210"/>
          <p:cNvSpPr/>
          <p:nvPr/>
        </p:nvSpPr>
        <p:spPr>
          <a:xfrm>
            <a:off x="3329600" y="3136896"/>
            <a:ext cx="17444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ru-RU" sz="400" u="none" dirty="0">
              <a:latin typeface="+mn-lt"/>
            </a:endParaRPr>
          </a:p>
          <a:p>
            <a:pPr>
              <a:defRPr/>
            </a:pPr>
            <a:r>
              <a:rPr lang="ru-RU" sz="1200" b="1" u="none" dirty="0"/>
              <a:t>Новосибирская </a:t>
            </a:r>
            <a:r>
              <a:rPr lang="ru-RU" sz="1200" b="1" u="none" dirty="0" smtClean="0"/>
              <a:t>обл.</a:t>
            </a:r>
            <a:endParaRPr lang="ru-RU" sz="1200" b="1" u="none" dirty="0"/>
          </a:p>
        </p:txBody>
      </p:sp>
      <p:sp>
        <p:nvSpPr>
          <p:cNvPr id="212" name="Прямоугольник 211"/>
          <p:cNvSpPr/>
          <p:nvPr/>
        </p:nvSpPr>
        <p:spPr>
          <a:xfrm>
            <a:off x="3330921" y="2224071"/>
            <a:ext cx="11801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>
                <a:solidFill>
                  <a:schemeClr val="bg1"/>
                </a:solidFill>
              </a:rPr>
              <a:t>Томская обл.</a:t>
            </a:r>
            <a:endParaRPr lang="ru-RU" sz="1200" b="1" u="none" dirty="0">
              <a:solidFill>
                <a:schemeClr val="bg1"/>
              </a:solidFill>
            </a:endParaRPr>
          </a:p>
        </p:txBody>
      </p:sp>
      <p:sp>
        <p:nvSpPr>
          <p:cNvPr id="213" name="Прямоугольник 212"/>
          <p:cNvSpPr/>
          <p:nvPr/>
        </p:nvSpPr>
        <p:spPr>
          <a:xfrm>
            <a:off x="3343298" y="3853276"/>
            <a:ext cx="12642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Бурятия</a:t>
            </a:r>
            <a:endParaRPr lang="ru-RU" sz="1200" b="1" u="none" dirty="0"/>
          </a:p>
        </p:txBody>
      </p:sp>
      <p:sp>
        <p:nvSpPr>
          <p:cNvPr id="214" name="Прямоугольник 213"/>
          <p:cNvSpPr/>
          <p:nvPr/>
        </p:nvSpPr>
        <p:spPr>
          <a:xfrm>
            <a:off x="3330921" y="2531280"/>
            <a:ext cx="13331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Иркутская обл.</a:t>
            </a:r>
            <a:endParaRPr lang="ru-RU" sz="1200" b="1" u="none" dirty="0"/>
          </a:p>
        </p:txBody>
      </p:sp>
      <p:sp>
        <p:nvSpPr>
          <p:cNvPr id="215" name="Прямоугольник 214"/>
          <p:cNvSpPr/>
          <p:nvPr/>
        </p:nvSpPr>
        <p:spPr>
          <a:xfrm>
            <a:off x="3330921" y="2881305"/>
            <a:ext cx="15227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Красноярский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216" name="Прямоугольник 215"/>
          <p:cNvSpPr/>
          <p:nvPr/>
        </p:nvSpPr>
        <p:spPr>
          <a:xfrm>
            <a:off x="3357982" y="4195773"/>
            <a:ext cx="12495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Хакасия</a:t>
            </a:r>
            <a:endParaRPr lang="ru-RU" sz="1200" b="1" u="none" dirty="0"/>
          </a:p>
        </p:txBody>
      </p:sp>
      <p:sp>
        <p:nvSpPr>
          <p:cNvPr id="217" name="Прямоугольник 216"/>
          <p:cNvSpPr/>
          <p:nvPr/>
        </p:nvSpPr>
        <p:spPr>
          <a:xfrm>
            <a:off x="3295286" y="5196729"/>
            <a:ext cx="11662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 Омская обл.</a:t>
            </a:r>
            <a:endParaRPr lang="ru-RU" sz="1200" b="1" dirty="0"/>
          </a:p>
        </p:txBody>
      </p:sp>
      <p:sp>
        <p:nvSpPr>
          <p:cNvPr id="218" name="Прямоугольник 217"/>
          <p:cNvSpPr/>
          <p:nvPr/>
        </p:nvSpPr>
        <p:spPr>
          <a:xfrm>
            <a:off x="3333120" y="4502982"/>
            <a:ext cx="15470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Кемеровская обл.</a:t>
            </a:r>
            <a:endParaRPr lang="ru-RU" sz="1200" b="1" u="none" dirty="0"/>
          </a:p>
        </p:txBody>
      </p:sp>
      <p:sp>
        <p:nvSpPr>
          <p:cNvPr id="219" name="Прямоугольник 218"/>
          <p:cNvSpPr/>
          <p:nvPr/>
        </p:nvSpPr>
        <p:spPr>
          <a:xfrm>
            <a:off x="3293087" y="3538539"/>
            <a:ext cx="16466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 Забайкальский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220" name="Прямоугольник 219"/>
          <p:cNvSpPr/>
          <p:nvPr/>
        </p:nvSpPr>
        <p:spPr>
          <a:xfrm>
            <a:off x="3296607" y="4670442"/>
            <a:ext cx="1075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200" b="1" u="none" dirty="0" smtClean="0"/>
          </a:p>
          <a:p>
            <a:r>
              <a:rPr lang="ru-RU" sz="1200" b="1" u="none" dirty="0" smtClean="0"/>
              <a:t> </a:t>
            </a: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Тыва</a:t>
            </a:r>
            <a:endParaRPr lang="ru-RU" sz="1200" b="1" u="none" dirty="0"/>
          </a:p>
        </p:txBody>
      </p:sp>
      <p:sp>
        <p:nvSpPr>
          <p:cNvPr id="221" name="Прямоугольник 220"/>
          <p:cNvSpPr/>
          <p:nvPr/>
        </p:nvSpPr>
        <p:spPr>
          <a:xfrm>
            <a:off x="3315036" y="5488833"/>
            <a:ext cx="12960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Алтай</a:t>
            </a:r>
            <a:endParaRPr lang="ru-RU" sz="1200" b="1" u="none" dirty="0"/>
          </a:p>
        </p:txBody>
      </p:sp>
      <p:sp>
        <p:nvSpPr>
          <p:cNvPr id="222" name="Прямоугольник 221"/>
          <p:cNvSpPr/>
          <p:nvPr/>
        </p:nvSpPr>
        <p:spPr>
          <a:xfrm>
            <a:off x="3333120" y="5853963"/>
            <a:ext cx="13874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smtClean="0"/>
              <a:t>Алтайский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grpSp>
        <p:nvGrpSpPr>
          <p:cNvPr id="223" name="Группа 222"/>
          <p:cNvGrpSpPr/>
          <p:nvPr/>
        </p:nvGrpSpPr>
        <p:grpSpPr>
          <a:xfrm>
            <a:off x="6344080" y="2236767"/>
            <a:ext cx="2710532" cy="315921"/>
            <a:chOff x="817504" y="1165194"/>
            <a:chExt cx="2513054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4" name="Прямоугольник 223"/>
            <p:cNvSpPr/>
            <p:nvPr/>
          </p:nvSpPr>
          <p:spPr>
            <a:xfrm>
              <a:off x="817504" y="1165194"/>
              <a:ext cx="2513054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5" name="Прямоугольник 224"/>
            <p:cNvSpPr/>
            <p:nvPr/>
          </p:nvSpPr>
          <p:spPr>
            <a:xfrm>
              <a:off x="2520598" y="1180299"/>
              <a:ext cx="60518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39 498</a:t>
              </a:r>
              <a:endParaRPr lang="en-US" sz="1200" dirty="0"/>
            </a:p>
          </p:txBody>
        </p:sp>
      </p:grpSp>
      <p:grpSp>
        <p:nvGrpSpPr>
          <p:cNvPr id="226" name="Группа 225"/>
          <p:cNvGrpSpPr/>
          <p:nvPr/>
        </p:nvGrpSpPr>
        <p:grpSpPr>
          <a:xfrm>
            <a:off x="6344079" y="2565384"/>
            <a:ext cx="2599275" cy="315921"/>
            <a:chOff x="817504" y="1627954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27" name="Прямоугольник 226"/>
            <p:cNvSpPr/>
            <p:nvPr/>
          </p:nvSpPr>
          <p:spPr>
            <a:xfrm>
              <a:off x="817504" y="1627954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8" name="Прямоугольник 227"/>
            <p:cNvSpPr/>
            <p:nvPr/>
          </p:nvSpPr>
          <p:spPr>
            <a:xfrm>
              <a:off x="2197425" y="1639863"/>
              <a:ext cx="54856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37 197</a:t>
              </a:r>
              <a:endParaRPr lang="en-US" sz="1200" dirty="0"/>
            </a:p>
          </p:txBody>
        </p:sp>
      </p:grpSp>
      <p:grpSp>
        <p:nvGrpSpPr>
          <p:cNvPr id="229" name="Группа 228"/>
          <p:cNvGrpSpPr/>
          <p:nvPr/>
        </p:nvGrpSpPr>
        <p:grpSpPr>
          <a:xfrm>
            <a:off x="6344078" y="2894001"/>
            <a:ext cx="2553228" cy="315921"/>
            <a:chOff x="817504" y="2163741"/>
            <a:chExt cx="2184437" cy="315921"/>
          </a:xfrm>
          <a:solidFill>
            <a:srgbClr val="F85A5A"/>
          </a:solidFill>
        </p:grpSpPr>
        <p:sp>
          <p:nvSpPr>
            <p:cNvPr id="230" name="Прямоугольник 229"/>
            <p:cNvSpPr/>
            <p:nvPr/>
          </p:nvSpPr>
          <p:spPr>
            <a:xfrm>
              <a:off x="817504" y="2163741"/>
              <a:ext cx="2184437" cy="315921"/>
            </a:xfrm>
            <a:prstGeom prst="rect">
              <a:avLst/>
            </a:prstGeom>
            <a:grpFill/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1" name="Прямоугольник 230"/>
            <p:cNvSpPr/>
            <p:nvPr/>
          </p:nvSpPr>
          <p:spPr>
            <a:xfrm>
              <a:off x="2222192" y="2187558"/>
              <a:ext cx="558461" cy="276999"/>
            </a:xfrm>
            <a:prstGeom prst="rect">
              <a:avLst/>
            </a:prstGeom>
            <a:grpFill/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b="1" dirty="0" smtClean="0">
                  <a:solidFill>
                    <a:schemeClr val="bg1"/>
                  </a:solidFill>
                </a:rPr>
                <a:t>36 546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32" name="Группа 231"/>
          <p:cNvGrpSpPr/>
          <p:nvPr/>
        </p:nvGrpSpPr>
        <p:grpSpPr>
          <a:xfrm>
            <a:off x="6344079" y="3222618"/>
            <a:ext cx="2489669" cy="315921"/>
            <a:chOff x="817504" y="2625714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33" name="Прямоугольник 232"/>
            <p:cNvSpPr/>
            <p:nvPr/>
          </p:nvSpPr>
          <p:spPr>
            <a:xfrm>
              <a:off x="817504" y="2625714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4" name="Прямоугольник 233"/>
            <p:cNvSpPr/>
            <p:nvPr/>
          </p:nvSpPr>
          <p:spPr>
            <a:xfrm>
              <a:off x="2368222" y="2640819"/>
              <a:ext cx="514587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34 516</a:t>
              </a:r>
              <a:endParaRPr lang="en-US" sz="1200" dirty="0"/>
            </a:p>
          </p:txBody>
        </p:sp>
      </p:grpSp>
      <p:grpSp>
        <p:nvGrpSpPr>
          <p:cNvPr id="235" name="Группа 234"/>
          <p:cNvGrpSpPr/>
          <p:nvPr/>
        </p:nvGrpSpPr>
        <p:grpSpPr>
          <a:xfrm>
            <a:off x="6344078" y="3551235"/>
            <a:ext cx="2393321" cy="315921"/>
            <a:chOff x="817504" y="3040053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36" name="Прямоугольник 235"/>
            <p:cNvSpPr/>
            <p:nvPr/>
          </p:nvSpPr>
          <p:spPr>
            <a:xfrm>
              <a:off x="817504" y="304005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7" name="Прямоугольник 236"/>
            <p:cNvSpPr/>
            <p:nvPr/>
          </p:nvSpPr>
          <p:spPr>
            <a:xfrm>
              <a:off x="2213381" y="3063870"/>
              <a:ext cx="523475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31 971</a:t>
              </a:r>
              <a:endParaRPr lang="en-US" sz="1200" dirty="0"/>
            </a:p>
          </p:txBody>
        </p:sp>
      </p:grpSp>
      <p:grpSp>
        <p:nvGrpSpPr>
          <p:cNvPr id="238" name="Группа 237"/>
          <p:cNvGrpSpPr/>
          <p:nvPr/>
        </p:nvGrpSpPr>
        <p:grpSpPr>
          <a:xfrm>
            <a:off x="6344079" y="3853276"/>
            <a:ext cx="2393319" cy="315921"/>
            <a:chOff x="817504" y="3478209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39" name="Прямоугольник 238"/>
            <p:cNvSpPr/>
            <p:nvPr/>
          </p:nvSpPr>
          <p:spPr>
            <a:xfrm>
              <a:off x="817504" y="347820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0" name="Прямоугольник 239"/>
            <p:cNvSpPr/>
            <p:nvPr/>
          </p:nvSpPr>
          <p:spPr>
            <a:xfrm>
              <a:off x="2191846" y="3502026"/>
              <a:ext cx="53797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31 100</a:t>
              </a:r>
              <a:endParaRPr lang="en-US" sz="1200" dirty="0"/>
            </a:p>
          </p:txBody>
        </p:sp>
      </p:grpSp>
      <p:grpSp>
        <p:nvGrpSpPr>
          <p:cNvPr id="241" name="Группа 240"/>
          <p:cNvGrpSpPr/>
          <p:nvPr/>
        </p:nvGrpSpPr>
        <p:grpSpPr>
          <a:xfrm>
            <a:off x="6344078" y="4181893"/>
            <a:ext cx="2307361" cy="315921"/>
            <a:chOff x="817504" y="3903669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2" name="Прямоугольник 241"/>
            <p:cNvSpPr/>
            <p:nvPr/>
          </p:nvSpPr>
          <p:spPr>
            <a:xfrm>
              <a:off x="817504" y="3903669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3" name="Прямоугольник 242"/>
            <p:cNvSpPr/>
            <p:nvPr/>
          </p:nvSpPr>
          <p:spPr>
            <a:xfrm>
              <a:off x="2203800" y="3916365"/>
              <a:ext cx="542649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30 568</a:t>
              </a:r>
              <a:endParaRPr lang="en-US" sz="1200" dirty="0"/>
            </a:p>
          </p:txBody>
        </p:sp>
      </p:grpSp>
      <p:grpSp>
        <p:nvGrpSpPr>
          <p:cNvPr id="244" name="Группа 243"/>
          <p:cNvGrpSpPr/>
          <p:nvPr/>
        </p:nvGrpSpPr>
        <p:grpSpPr>
          <a:xfrm>
            <a:off x="6344080" y="4510510"/>
            <a:ext cx="2180476" cy="315921"/>
            <a:chOff x="817504" y="4341825"/>
            <a:chExt cx="2297638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5" name="Прямоугольник 244"/>
            <p:cNvSpPr/>
            <p:nvPr/>
          </p:nvSpPr>
          <p:spPr>
            <a:xfrm>
              <a:off x="817504" y="4341825"/>
              <a:ext cx="2297638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6" name="Прямоугольник 245"/>
            <p:cNvSpPr/>
            <p:nvPr/>
          </p:nvSpPr>
          <p:spPr>
            <a:xfrm>
              <a:off x="2306487" y="4365642"/>
              <a:ext cx="587401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28 452</a:t>
              </a:r>
              <a:endParaRPr lang="en-US" sz="1200" dirty="0"/>
            </a:p>
          </p:txBody>
        </p:sp>
      </p:grpSp>
      <p:grpSp>
        <p:nvGrpSpPr>
          <p:cNvPr id="247" name="Группа 246"/>
          <p:cNvGrpSpPr/>
          <p:nvPr/>
        </p:nvGrpSpPr>
        <p:grpSpPr>
          <a:xfrm>
            <a:off x="6344079" y="4839127"/>
            <a:ext cx="2137730" cy="315921"/>
            <a:chOff x="817504" y="4792677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8" name="Прямоугольник 247"/>
            <p:cNvSpPr/>
            <p:nvPr/>
          </p:nvSpPr>
          <p:spPr>
            <a:xfrm>
              <a:off x="817504" y="4792677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9" name="Прямоугольник 248"/>
            <p:cNvSpPr/>
            <p:nvPr/>
          </p:nvSpPr>
          <p:spPr>
            <a:xfrm>
              <a:off x="2294307" y="4816494"/>
              <a:ext cx="61872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26 574</a:t>
              </a:r>
              <a:endParaRPr lang="en-US" sz="1200" dirty="0"/>
            </a:p>
          </p:txBody>
        </p:sp>
      </p:grpSp>
      <p:grpSp>
        <p:nvGrpSpPr>
          <p:cNvPr id="250" name="Группа 249"/>
          <p:cNvGrpSpPr/>
          <p:nvPr/>
        </p:nvGrpSpPr>
        <p:grpSpPr>
          <a:xfrm>
            <a:off x="6344079" y="5167744"/>
            <a:ext cx="2095172" cy="315921"/>
            <a:chOff x="817504" y="5230833"/>
            <a:chExt cx="2184437" cy="3159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51" name="Прямоугольник 250"/>
            <p:cNvSpPr/>
            <p:nvPr/>
          </p:nvSpPr>
          <p:spPr>
            <a:xfrm>
              <a:off x="817504" y="5230833"/>
              <a:ext cx="2184437" cy="315921"/>
            </a:xfrm>
            <a:prstGeom prst="rect">
              <a:avLst/>
            </a:prstGeom>
            <a:ln w="952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2" name="Прямоугольник 251"/>
            <p:cNvSpPr/>
            <p:nvPr/>
          </p:nvSpPr>
          <p:spPr>
            <a:xfrm>
              <a:off x="2253798" y="5254650"/>
              <a:ext cx="631340" cy="276999"/>
            </a:xfrm>
            <a:prstGeom prst="rect">
              <a:avLst/>
            </a:prstGeom>
            <a:ln w="9525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 algn="ctr">
                <a:defRPr sz="900" b="0" i="0" u="none" strike="noStrike" kern="1200" baseline="0">
                  <a:solidFill>
                    <a:sysClr val="windowText" lastClr="000000"/>
                  </a:solidFill>
                  <a:latin typeface="Arial" pitchFamily="34" charset="0"/>
                  <a:ea typeface="+mn-ea"/>
                  <a:cs typeface="Arial" pitchFamily="34" charset="0"/>
                </a:defRPr>
              </a:pPr>
              <a:r>
                <a:rPr lang="en-US" sz="1200" dirty="0" smtClean="0"/>
                <a:t>22 493</a:t>
              </a:r>
              <a:endParaRPr lang="en-US" sz="1200" dirty="0"/>
            </a:p>
          </p:txBody>
        </p:sp>
      </p:grpSp>
      <p:sp>
        <p:nvSpPr>
          <p:cNvPr id="259" name="Прямоугольник 258"/>
          <p:cNvSpPr/>
          <p:nvPr/>
        </p:nvSpPr>
        <p:spPr>
          <a:xfrm>
            <a:off x="6332032" y="3136896"/>
            <a:ext cx="17444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ru-RU" sz="400" u="none" dirty="0">
              <a:latin typeface="+mn-lt"/>
            </a:endParaRPr>
          </a:p>
          <a:p>
            <a:pPr>
              <a:defRPr/>
            </a:pPr>
            <a:r>
              <a:rPr lang="ru-RU" sz="1200" b="1" u="none" dirty="0"/>
              <a:t>Новосибирская </a:t>
            </a:r>
            <a:r>
              <a:rPr lang="ru-RU" sz="1200" b="1" u="none" dirty="0" smtClean="0"/>
              <a:t>обл.</a:t>
            </a:r>
            <a:endParaRPr lang="ru-RU" sz="1200" b="1" u="none" dirty="0"/>
          </a:p>
        </p:txBody>
      </p:sp>
      <p:sp>
        <p:nvSpPr>
          <p:cNvPr id="260" name="Прямоугольник 259"/>
          <p:cNvSpPr/>
          <p:nvPr/>
        </p:nvSpPr>
        <p:spPr>
          <a:xfrm>
            <a:off x="6329833" y="2917818"/>
            <a:ext cx="11801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>
                <a:solidFill>
                  <a:schemeClr val="bg1"/>
                </a:solidFill>
              </a:rPr>
              <a:t>Томская обл.</a:t>
            </a:r>
            <a:endParaRPr lang="ru-RU" sz="1200" b="1" u="none" dirty="0">
              <a:solidFill>
                <a:schemeClr val="bg1"/>
              </a:solidFill>
            </a:endParaRPr>
          </a:p>
        </p:txBody>
      </p:sp>
      <p:sp>
        <p:nvSpPr>
          <p:cNvPr id="262" name="Прямоугольник 261"/>
          <p:cNvSpPr/>
          <p:nvPr/>
        </p:nvSpPr>
        <p:spPr>
          <a:xfrm>
            <a:off x="6329833" y="2552688"/>
            <a:ext cx="13331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Иркутская обл.</a:t>
            </a:r>
            <a:endParaRPr lang="ru-RU" sz="1200" b="1" u="none" dirty="0"/>
          </a:p>
        </p:txBody>
      </p:sp>
      <p:sp>
        <p:nvSpPr>
          <p:cNvPr id="263" name="Прямоугольник 262"/>
          <p:cNvSpPr/>
          <p:nvPr/>
        </p:nvSpPr>
        <p:spPr>
          <a:xfrm>
            <a:off x="6329833" y="2224071"/>
            <a:ext cx="15227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smtClean="0"/>
              <a:t>Красноярский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264" name="Прямоугольник 263"/>
          <p:cNvSpPr/>
          <p:nvPr/>
        </p:nvSpPr>
        <p:spPr>
          <a:xfrm>
            <a:off x="6329833" y="3853276"/>
            <a:ext cx="12495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Хакасия</a:t>
            </a:r>
            <a:endParaRPr lang="ru-RU" sz="1200" b="1" u="none" dirty="0"/>
          </a:p>
        </p:txBody>
      </p:sp>
      <p:sp>
        <p:nvSpPr>
          <p:cNvPr id="265" name="Прямоугольник 264"/>
          <p:cNvSpPr/>
          <p:nvPr/>
        </p:nvSpPr>
        <p:spPr>
          <a:xfrm>
            <a:off x="6295519" y="4539495"/>
            <a:ext cx="11662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 Омская обл.</a:t>
            </a:r>
            <a:endParaRPr lang="ru-RU" sz="1200" b="1" dirty="0"/>
          </a:p>
        </p:txBody>
      </p:sp>
      <p:sp>
        <p:nvSpPr>
          <p:cNvPr id="266" name="Прямоугольник 265"/>
          <p:cNvSpPr/>
          <p:nvPr/>
        </p:nvSpPr>
        <p:spPr>
          <a:xfrm>
            <a:off x="6332032" y="3538539"/>
            <a:ext cx="15470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u="none" dirty="0" smtClean="0"/>
              <a:t>Кемеровская обл.</a:t>
            </a:r>
            <a:endParaRPr lang="ru-RU" sz="1200" b="1" u="none" dirty="0"/>
          </a:p>
        </p:txBody>
      </p:sp>
      <p:sp>
        <p:nvSpPr>
          <p:cNvPr id="268" name="Прямоугольник 267"/>
          <p:cNvSpPr/>
          <p:nvPr/>
        </p:nvSpPr>
        <p:spPr>
          <a:xfrm>
            <a:off x="6295519" y="4013208"/>
            <a:ext cx="10755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1200" b="1" u="none" dirty="0" smtClean="0"/>
          </a:p>
          <a:p>
            <a:r>
              <a:rPr lang="ru-RU" sz="1200" b="1" u="none" dirty="0" smtClean="0"/>
              <a:t> </a:t>
            </a:r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Тыва</a:t>
            </a:r>
            <a:endParaRPr lang="ru-RU" sz="1200" b="1" u="none" dirty="0"/>
          </a:p>
        </p:txBody>
      </p:sp>
      <p:sp>
        <p:nvSpPr>
          <p:cNvPr id="269" name="Прямоугольник 268"/>
          <p:cNvSpPr/>
          <p:nvPr/>
        </p:nvSpPr>
        <p:spPr>
          <a:xfrm>
            <a:off x="6313948" y="4868112"/>
            <a:ext cx="12960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err="1" smtClean="0"/>
              <a:t>Респ</a:t>
            </a:r>
            <a:r>
              <a:rPr lang="ru-RU" sz="1200" b="1" u="none" dirty="0" smtClean="0"/>
              <a:t>. Алтай</a:t>
            </a:r>
            <a:endParaRPr lang="ru-RU" sz="1200" b="1" u="none" dirty="0"/>
          </a:p>
        </p:txBody>
      </p:sp>
      <p:sp>
        <p:nvSpPr>
          <p:cNvPr id="270" name="Прямоугольник 269"/>
          <p:cNvSpPr/>
          <p:nvPr/>
        </p:nvSpPr>
        <p:spPr>
          <a:xfrm>
            <a:off x="6332032" y="5181624"/>
            <a:ext cx="138749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u="none" dirty="0" smtClean="0"/>
              <a:t>Алтайский </a:t>
            </a:r>
            <a:r>
              <a:rPr lang="ru-RU" sz="1200" b="1" u="none" dirty="0" err="1" smtClean="0"/>
              <a:t>кр</a:t>
            </a:r>
            <a:r>
              <a:rPr lang="ru-RU" sz="1200" b="1" u="none" dirty="0" smtClean="0"/>
              <a:t>.</a:t>
            </a:r>
            <a:endParaRPr lang="ru-RU" sz="1200" b="1" u="none" dirty="0"/>
          </a:p>
        </p:txBody>
      </p:sp>
      <p:sp>
        <p:nvSpPr>
          <p:cNvPr id="286" name="TextBox 285"/>
          <p:cNvSpPr txBox="1"/>
          <p:nvPr/>
        </p:nvSpPr>
        <p:spPr>
          <a:xfrm flipH="1">
            <a:off x="3768722" y="1238220"/>
            <a:ext cx="1789129" cy="58477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u="none" dirty="0"/>
              <a:t>2017 год</a:t>
            </a:r>
          </a:p>
        </p:txBody>
      </p:sp>
      <p:sp>
        <p:nvSpPr>
          <p:cNvPr id="289" name="TextBox 288"/>
          <p:cNvSpPr txBox="1"/>
          <p:nvPr/>
        </p:nvSpPr>
        <p:spPr>
          <a:xfrm flipH="1">
            <a:off x="774656" y="1238220"/>
            <a:ext cx="1789129" cy="58477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u="none" dirty="0" smtClean="0"/>
              <a:t>2012 </a:t>
            </a:r>
            <a:r>
              <a:rPr lang="ru-RU" sz="3200" b="1" u="none" dirty="0"/>
              <a:t>год</a:t>
            </a:r>
          </a:p>
        </p:txBody>
      </p:sp>
      <p:sp>
        <p:nvSpPr>
          <p:cNvPr id="290" name="TextBox 289"/>
          <p:cNvSpPr txBox="1"/>
          <p:nvPr/>
        </p:nvSpPr>
        <p:spPr>
          <a:xfrm flipH="1">
            <a:off x="6787707" y="1274166"/>
            <a:ext cx="1789129" cy="584775"/>
          </a:xfrm>
          <a:prstGeom prst="rect">
            <a:avLst/>
          </a:prstGeom>
          <a:solidFill>
            <a:srgbClr val="D68328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u="none" dirty="0" smtClean="0"/>
              <a:t>2018 </a:t>
            </a:r>
            <a:r>
              <a:rPr lang="ru-RU" sz="3200" b="1" u="none" dirty="0"/>
              <a:t>год</a:t>
            </a:r>
          </a:p>
        </p:txBody>
      </p:sp>
      <p:sp>
        <p:nvSpPr>
          <p:cNvPr id="304" name="TextBox 303"/>
          <p:cNvSpPr txBox="1"/>
          <p:nvPr/>
        </p:nvSpPr>
        <p:spPr bwMode="auto">
          <a:xfrm>
            <a:off x="117414" y="215104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305" name="TextBox 304"/>
          <p:cNvSpPr txBox="1"/>
          <p:nvPr/>
        </p:nvSpPr>
        <p:spPr bwMode="auto">
          <a:xfrm>
            <a:off x="117414" y="2506238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306" name="TextBox 305"/>
          <p:cNvSpPr txBox="1"/>
          <p:nvPr/>
        </p:nvSpPr>
        <p:spPr bwMode="auto">
          <a:xfrm>
            <a:off x="117414" y="283485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307" name="TextBox 306"/>
          <p:cNvSpPr txBox="1"/>
          <p:nvPr/>
        </p:nvSpPr>
        <p:spPr bwMode="auto">
          <a:xfrm>
            <a:off x="117414" y="3163472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308" name="TextBox 307"/>
          <p:cNvSpPr txBox="1"/>
          <p:nvPr/>
        </p:nvSpPr>
        <p:spPr bwMode="auto">
          <a:xfrm>
            <a:off x="105049" y="350478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</a:t>
            </a:r>
          </a:p>
        </p:txBody>
      </p:sp>
      <p:sp>
        <p:nvSpPr>
          <p:cNvPr id="309" name="TextBox 308"/>
          <p:cNvSpPr txBox="1"/>
          <p:nvPr/>
        </p:nvSpPr>
        <p:spPr bwMode="auto">
          <a:xfrm>
            <a:off x="117414" y="3820706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6</a:t>
            </a:r>
          </a:p>
        </p:txBody>
      </p:sp>
      <p:sp>
        <p:nvSpPr>
          <p:cNvPr id="310" name="TextBox 309"/>
          <p:cNvSpPr txBox="1"/>
          <p:nvPr/>
        </p:nvSpPr>
        <p:spPr bwMode="auto">
          <a:xfrm>
            <a:off x="117414" y="4149323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311" name="TextBox 310"/>
          <p:cNvSpPr txBox="1"/>
          <p:nvPr/>
        </p:nvSpPr>
        <p:spPr bwMode="auto">
          <a:xfrm>
            <a:off x="117414" y="4477940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</a:t>
            </a:r>
          </a:p>
        </p:txBody>
      </p:sp>
      <p:sp>
        <p:nvSpPr>
          <p:cNvPr id="312" name="TextBox 311"/>
          <p:cNvSpPr txBox="1"/>
          <p:nvPr/>
        </p:nvSpPr>
        <p:spPr bwMode="auto">
          <a:xfrm>
            <a:off x="117414" y="4806557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313" name="TextBox 312"/>
          <p:cNvSpPr txBox="1"/>
          <p:nvPr/>
        </p:nvSpPr>
        <p:spPr bwMode="auto">
          <a:xfrm>
            <a:off x="44388" y="5135174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</a:t>
            </a:r>
          </a:p>
        </p:txBody>
      </p:sp>
      <p:sp>
        <p:nvSpPr>
          <p:cNvPr id="314" name="TextBox 313"/>
          <p:cNvSpPr txBox="1"/>
          <p:nvPr/>
        </p:nvSpPr>
        <p:spPr bwMode="auto">
          <a:xfrm>
            <a:off x="44388" y="5463791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11</a:t>
            </a:r>
          </a:p>
        </p:txBody>
      </p:sp>
      <p:sp>
        <p:nvSpPr>
          <p:cNvPr id="315" name="TextBox 314"/>
          <p:cNvSpPr txBox="1"/>
          <p:nvPr/>
        </p:nvSpPr>
        <p:spPr bwMode="auto">
          <a:xfrm>
            <a:off x="44388" y="5792408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12</a:t>
            </a:r>
          </a:p>
        </p:txBody>
      </p:sp>
      <p:sp>
        <p:nvSpPr>
          <p:cNvPr id="316" name="TextBox 315"/>
          <p:cNvSpPr txBox="1"/>
          <p:nvPr/>
        </p:nvSpPr>
        <p:spPr bwMode="auto">
          <a:xfrm>
            <a:off x="3073653" y="215104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317" name="TextBox 316"/>
          <p:cNvSpPr txBox="1"/>
          <p:nvPr/>
        </p:nvSpPr>
        <p:spPr bwMode="auto">
          <a:xfrm>
            <a:off x="3073653" y="2506238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318" name="TextBox 317"/>
          <p:cNvSpPr txBox="1"/>
          <p:nvPr/>
        </p:nvSpPr>
        <p:spPr bwMode="auto">
          <a:xfrm>
            <a:off x="3073653" y="283485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319" name="TextBox 318"/>
          <p:cNvSpPr txBox="1"/>
          <p:nvPr/>
        </p:nvSpPr>
        <p:spPr bwMode="auto">
          <a:xfrm>
            <a:off x="3073653" y="3163472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320" name="TextBox 319"/>
          <p:cNvSpPr txBox="1"/>
          <p:nvPr/>
        </p:nvSpPr>
        <p:spPr bwMode="auto">
          <a:xfrm>
            <a:off x="3061288" y="350478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</a:t>
            </a:r>
          </a:p>
        </p:txBody>
      </p:sp>
      <p:sp>
        <p:nvSpPr>
          <p:cNvPr id="321" name="TextBox 320"/>
          <p:cNvSpPr txBox="1"/>
          <p:nvPr/>
        </p:nvSpPr>
        <p:spPr bwMode="auto">
          <a:xfrm>
            <a:off x="3073653" y="3820706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6</a:t>
            </a:r>
          </a:p>
        </p:txBody>
      </p:sp>
      <p:sp>
        <p:nvSpPr>
          <p:cNvPr id="322" name="TextBox 321"/>
          <p:cNvSpPr txBox="1"/>
          <p:nvPr/>
        </p:nvSpPr>
        <p:spPr bwMode="auto">
          <a:xfrm>
            <a:off x="3073653" y="4149323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323" name="TextBox 322"/>
          <p:cNvSpPr txBox="1"/>
          <p:nvPr/>
        </p:nvSpPr>
        <p:spPr bwMode="auto">
          <a:xfrm>
            <a:off x="3073653" y="4477940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</a:t>
            </a:r>
          </a:p>
        </p:txBody>
      </p:sp>
      <p:sp>
        <p:nvSpPr>
          <p:cNvPr id="324" name="TextBox 323"/>
          <p:cNvSpPr txBox="1"/>
          <p:nvPr/>
        </p:nvSpPr>
        <p:spPr bwMode="auto">
          <a:xfrm>
            <a:off x="3073653" y="4806557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325" name="TextBox 324"/>
          <p:cNvSpPr txBox="1"/>
          <p:nvPr/>
        </p:nvSpPr>
        <p:spPr bwMode="auto">
          <a:xfrm>
            <a:off x="3000627" y="5135174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</a:t>
            </a:r>
          </a:p>
        </p:txBody>
      </p:sp>
      <p:sp>
        <p:nvSpPr>
          <p:cNvPr id="326" name="TextBox 325"/>
          <p:cNvSpPr txBox="1"/>
          <p:nvPr/>
        </p:nvSpPr>
        <p:spPr bwMode="auto">
          <a:xfrm>
            <a:off x="3000627" y="5463791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11</a:t>
            </a:r>
          </a:p>
        </p:txBody>
      </p:sp>
      <p:sp>
        <p:nvSpPr>
          <p:cNvPr id="327" name="TextBox 326"/>
          <p:cNvSpPr txBox="1"/>
          <p:nvPr/>
        </p:nvSpPr>
        <p:spPr bwMode="auto">
          <a:xfrm>
            <a:off x="3000627" y="5792408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12</a:t>
            </a:r>
          </a:p>
        </p:txBody>
      </p:sp>
      <p:sp>
        <p:nvSpPr>
          <p:cNvPr id="328" name="TextBox 327"/>
          <p:cNvSpPr txBox="1"/>
          <p:nvPr/>
        </p:nvSpPr>
        <p:spPr bwMode="auto">
          <a:xfrm>
            <a:off x="6104232" y="2187558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329" name="TextBox 328"/>
          <p:cNvSpPr txBox="1"/>
          <p:nvPr/>
        </p:nvSpPr>
        <p:spPr bwMode="auto">
          <a:xfrm>
            <a:off x="6104232" y="2542751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330" name="TextBox 329"/>
          <p:cNvSpPr txBox="1"/>
          <p:nvPr/>
        </p:nvSpPr>
        <p:spPr bwMode="auto">
          <a:xfrm>
            <a:off x="6104232" y="2871368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331" name="TextBox 330"/>
          <p:cNvSpPr txBox="1"/>
          <p:nvPr/>
        </p:nvSpPr>
        <p:spPr bwMode="auto">
          <a:xfrm>
            <a:off x="6104232" y="3199985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332" name="TextBox 331"/>
          <p:cNvSpPr txBox="1"/>
          <p:nvPr/>
        </p:nvSpPr>
        <p:spPr bwMode="auto">
          <a:xfrm>
            <a:off x="6091867" y="3541298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</a:t>
            </a:r>
          </a:p>
        </p:txBody>
      </p:sp>
      <p:sp>
        <p:nvSpPr>
          <p:cNvPr id="333" name="TextBox 332"/>
          <p:cNvSpPr txBox="1"/>
          <p:nvPr/>
        </p:nvSpPr>
        <p:spPr bwMode="auto">
          <a:xfrm>
            <a:off x="6104232" y="3857219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6</a:t>
            </a:r>
          </a:p>
        </p:txBody>
      </p:sp>
      <p:sp>
        <p:nvSpPr>
          <p:cNvPr id="334" name="TextBox 333"/>
          <p:cNvSpPr txBox="1"/>
          <p:nvPr/>
        </p:nvSpPr>
        <p:spPr bwMode="auto">
          <a:xfrm>
            <a:off x="6104232" y="4185836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335" name="TextBox 334"/>
          <p:cNvSpPr txBox="1"/>
          <p:nvPr/>
        </p:nvSpPr>
        <p:spPr bwMode="auto">
          <a:xfrm>
            <a:off x="6104232" y="4514453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</a:t>
            </a:r>
          </a:p>
        </p:txBody>
      </p:sp>
      <p:sp>
        <p:nvSpPr>
          <p:cNvPr id="336" name="TextBox 335"/>
          <p:cNvSpPr txBox="1"/>
          <p:nvPr/>
        </p:nvSpPr>
        <p:spPr bwMode="auto">
          <a:xfrm>
            <a:off x="6104232" y="4843070"/>
            <a:ext cx="23144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9</a:t>
            </a:r>
          </a:p>
        </p:txBody>
      </p:sp>
      <p:sp>
        <p:nvSpPr>
          <p:cNvPr id="337" name="TextBox 336"/>
          <p:cNvSpPr txBox="1"/>
          <p:nvPr/>
        </p:nvSpPr>
        <p:spPr bwMode="auto">
          <a:xfrm>
            <a:off x="6031206" y="5171687"/>
            <a:ext cx="5490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1600" b="1" u="none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</a:t>
            </a:r>
          </a:p>
        </p:txBody>
      </p:sp>
      <p:sp>
        <p:nvSpPr>
          <p:cNvPr id="254" name="TextBox 253"/>
          <p:cNvSpPr txBox="1"/>
          <p:nvPr/>
        </p:nvSpPr>
        <p:spPr bwMode="auto">
          <a:xfrm>
            <a:off x="8545768" y="6413129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6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Прямоугольник 170"/>
          <p:cNvSpPr/>
          <p:nvPr/>
        </p:nvSpPr>
        <p:spPr>
          <a:xfrm rot="10800000">
            <a:off x="6470677" y="803268"/>
            <a:ext cx="2038351" cy="4941922"/>
          </a:xfrm>
          <a:prstGeom prst="rect">
            <a:avLst/>
          </a:prstGeom>
          <a:gradFill flip="none" rotWithShape="1">
            <a:gsLst>
              <a:gs pos="0">
                <a:srgbClr val="A1BBDB">
                  <a:tint val="66000"/>
                  <a:satMod val="160000"/>
                </a:srgbClr>
              </a:gs>
              <a:gs pos="50000">
                <a:srgbClr val="A1BBDB">
                  <a:tint val="44500"/>
                  <a:satMod val="160000"/>
                </a:srgbClr>
              </a:gs>
              <a:gs pos="100000">
                <a:srgbClr val="A1BBDB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Прямоугольник 165"/>
          <p:cNvSpPr/>
          <p:nvPr/>
        </p:nvSpPr>
        <p:spPr>
          <a:xfrm rot="10800000">
            <a:off x="3702065" y="800064"/>
            <a:ext cx="2038351" cy="4941922"/>
          </a:xfrm>
          <a:prstGeom prst="rect">
            <a:avLst/>
          </a:prstGeom>
          <a:gradFill flip="none" rotWithShape="1">
            <a:gsLst>
              <a:gs pos="0">
                <a:srgbClr val="A1BBDB">
                  <a:tint val="66000"/>
                  <a:satMod val="160000"/>
                </a:srgbClr>
              </a:gs>
              <a:gs pos="50000">
                <a:srgbClr val="A1BBDB">
                  <a:tint val="44500"/>
                  <a:satMod val="160000"/>
                </a:srgbClr>
              </a:gs>
              <a:gs pos="100000">
                <a:srgbClr val="A1BBDB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0" name="Прямоугольник 179"/>
          <p:cNvSpPr/>
          <p:nvPr/>
        </p:nvSpPr>
        <p:spPr>
          <a:xfrm rot="10800000">
            <a:off x="890563" y="800064"/>
            <a:ext cx="2038351" cy="4941922"/>
          </a:xfrm>
          <a:prstGeom prst="rect">
            <a:avLst/>
          </a:prstGeom>
          <a:gradFill flip="none" rotWithShape="1">
            <a:gsLst>
              <a:gs pos="0">
                <a:srgbClr val="A1BBDB">
                  <a:tint val="66000"/>
                  <a:satMod val="160000"/>
                </a:srgbClr>
              </a:gs>
              <a:gs pos="50000">
                <a:srgbClr val="A1BBDB">
                  <a:tint val="44500"/>
                  <a:satMod val="160000"/>
                </a:srgbClr>
              </a:gs>
              <a:gs pos="100000">
                <a:srgbClr val="A1BBDB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6" name="Прямоугольник 175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84172" y="800099"/>
            <a:ext cx="18002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Асиновский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84172" y="1052511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Кривошеинский</a:t>
            </a:r>
            <a:r>
              <a:rPr lang="ru-RU" u="none" dirty="0">
                <a:solidFill>
                  <a:schemeClr val="tx1"/>
                </a:solidFill>
              </a:rPr>
              <a:t> район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84172" y="1304924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Молчановский</a:t>
            </a:r>
            <a:r>
              <a:rPr lang="ru-RU" u="none" dirty="0"/>
              <a:t> район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84172" y="1752599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Парабельский</a:t>
            </a:r>
            <a:r>
              <a:rPr lang="ru-RU" u="none" dirty="0"/>
              <a:t> район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84172" y="1536699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Первомайский</a:t>
            </a:r>
            <a:r>
              <a:rPr lang="ru-RU" u="none" dirty="0"/>
              <a:t> район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84172" y="1989136"/>
            <a:ext cx="1584325" cy="306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Чаинский</a:t>
            </a:r>
            <a:r>
              <a:rPr lang="ru-RU" u="none" dirty="0"/>
              <a:t> район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95285" y="2390774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Шегарский</a:t>
            </a:r>
            <a:r>
              <a:rPr lang="ru-RU" u="none" dirty="0"/>
              <a:t> район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84172" y="2625724"/>
            <a:ext cx="4572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Томский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84172" y="2844799"/>
            <a:ext cx="4572000" cy="3063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Колпашевский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895285" y="3392487"/>
            <a:ext cx="20383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Кожевниковский</a:t>
            </a:r>
            <a:r>
              <a:rPr lang="ru-RU" u="none" dirty="0"/>
              <a:t> район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95285" y="3194051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Зырянский</a:t>
            </a:r>
            <a:r>
              <a:rPr lang="ru-RU" u="none" dirty="0"/>
              <a:t> район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884172" y="4232286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Тегульдетский</a:t>
            </a:r>
            <a:r>
              <a:rPr lang="ru-RU" u="none" dirty="0"/>
              <a:t> район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884172" y="4027486"/>
            <a:ext cx="165258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Бакчарский</a:t>
            </a:r>
            <a:r>
              <a:rPr lang="ru-RU" u="none" dirty="0"/>
              <a:t> район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884172" y="3808411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Каргасокский</a:t>
            </a:r>
            <a:r>
              <a:rPr lang="ru-RU" u="none" dirty="0"/>
              <a:t> район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884172" y="4560886"/>
            <a:ext cx="194468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Верхнекетский</a:t>
            </a:r>
            <a:r>
              <a:rPr lang="ru-RU" b="1" u="none" dirty="0">
                <a:latin typeface="+mn-lt"/>
                <a:cs typeface="Arial" charset="0"/>
              </a:rPr>
              <a:t>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884172" y="4926043"/>
            <a:ext cx="206375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Александровский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884172" y="5124480"/>
            <a:ext cx="12207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Стрежевой 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0" y="5908716"/>
            <a:ext cx="9143999" cy="323850"/>
          </a:xfrm>
          <a:prstGeom prst="rightArrow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876235" y="5807116"/>
            <a:ext cx="1989137" cy="5794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u="none" dirty="0"/>
              <a:t>2015</a:t>
            </a:r>
            <a:r>
              <a:rPr lang="ru-RU" sz="1800" b="1" u="none" dirty="0"/>
              <a:t/>
            </a:r>
            <a:br>
              <a:rPr lang="ru-RU" sz="1800" b="1" u="none" dirty="0"/>
            </a:br>
            <a:r>
              <a:rPr lang="ru-RU" sz="1800" b="1" u="none" dirty="0"/>
              <a:t>11 конкурсов</a:t>
            </a:r>
            <a:br>
              <a:rPr lang="ru-RU" sz="1800" b="1" u="none" dirty="0"/>
            </a:br>
            <a:endParaRPr lang="ru-RU" sz="500" b="1" u="none" dirty="0"/>
          </a:p>
        </p:txBody>
      </p:sp>
      <p:sp>
        <p:nvSpPr>
          <p:cNvPr id="41" name="TextBox 40"/>
          <p:cNvSpPr txBox="1"/>
          <p:nvPr/>
        </p:nvSpPr>
        <p:spPr bwMode="auto">
          <a:xfrm>
            <a:off x="336485" y="836611"/>
            <a:ext cx="5921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11</a:t>
            </a:r>
          </a:p>
          <a:p>
            <a:pPr eaLnBrk="0" hangingPunct="0">
              <a:defRPr/>
            </a:pPr>
            <a:endParaRPr lang="ru-RU" sz="2000" b="1" u="none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2" name="TextBox 41"/>
          <p:cNvSpPr txBox="1"/>
          <p:nvPr/>
        </p:nvSpPr>
        <p:spPr bwMode="auto">
          <a:xfrm>
            <a:off x="344422" y="2433636"/>
            <a:ext cx="5921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10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3" name="TextBox 42"/>
          <p:cNvSpPr txBox="1"/>
          <p:nvPr/>
        </p:nvSpPr>
        <p:spPr bwMode="auto">
          <a:xfrm>
            <a:off x="344422" y="3173411"/>
            <a:ext cx="6937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8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20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4" name="TextBox 43"/>
          <p:cNvSpPr txBox="1"/>
          <p:nvPr/>
        </p:nvSpPr>
        <p:spPr bwMode="auto">
          <a:xfrm>
            <a:off x="344422" y="3757611"/>
            <a:ext cx="7302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5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20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5" name="TextBox 44"/>
          <p:cNvSpPr txBox="1"/>
          <p:nvPr/>
        </p:nvSpPr>
        <p:spPr bwMode="auto">
          <a:xfrm>
            <a:off x="484122" y="4451349"/>
            <a:ext cx="590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2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6" name="TextBox 45"/>
          <p:cNvSpPr txBox="1"/>
          <p:nvPr/>
        </p:nvSpPr>
        <p:spPr bwMode="auto">
          <a:xfrm>
            <a:off x="498410" y="4967286"/>
            <a:ext cx="57626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0</a:t>
            </a:r>
            <a:r>
              <a:rPr lang="ru-RU" sz="18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    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20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684522" y="839786"/>
            <a:ext cx="18002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Асиновский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3684522" y="1092199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Кривошеинский</a:t>
            </a:r>
            <a:r>
              <a:rPr lang="ru-RU" u="none" dirty="0">
                <a:solidFill>
                  <a:schemeClr val="tx1"/>
                </a:solidFill>
              </a:rPr>
              <a:t> район 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3684522" y="1344611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Молчановский</a:t>
            </a:r>
            <a:r>
              <a:rPr lang="ru-RU" u="none" dirty="0"/>
              <a:t> район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3684522" y="1576386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Первомайский</a:t>
            </a:r>
            <a:r>
              <a:rPr lang="ru-RU" u="none" dirty="0"/>
              <a:t> район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3667060" y="1825624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Шегарский</a:t>
            </a:r>
            <a:r>
              <a:rPr lang="ru-RU" u="none" dirty="0"/>
              <a:t> район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3695635" y="2081211"/>
            <a:ext cx="4572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Томский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3684522" y="2284411"/>
            <a:ext cx="206375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Александровский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6470585" y="876299"/>
            <a:ext cx="2052637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Кривошеинский</a:t>
            </a:r>
            <a:r>
              <a:rPr lang="ru-RU" u="none" dirty="0">
                <a:solidFill>
                  <a:schemeClr val="tx1"/>
                </a:solidFill>
              </a:rPr>
              <a:t> район 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6470585" y="1128711"/>
            <a:ext cx="2052637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Молчановский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6470676" y="1347759"/>
            <a:ext cx="45720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Томский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6470585" y="1550986"/>
            <a:ext cx="2052637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Парабельский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6470585" y="1771649"/>
            <a:ext cx="1584325" cy="306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Чаинский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3695635" y="2646361"/>
            <a:ext cx="2052637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Парабельский</a:t>
            </a:r>
            <a:r>
              <a:rPr lang="ru-RU" u="none" dirty="0"/>
              <a:t> район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3695635" y="2855911"/>
            <a:ext cx="1584325" cy="306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Чаинский</a:t>
            </a:r>
            <a:r>
              <a:rPr lang="ru-RU" u="none" dirty="0"/>
              <a:t> район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3706747" y="3073399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Зырянский</a:t>
            </a:r>
            <a:r>
              <a:rPr lang="ru-RU" u="none" dirty="0"/>
              <a:t> район</a:t>
            </a:r>
          </a:p>
        </p:txBody>
      </p:sp>
      <p:sp>
        <p:nvSpPr>
          <p:cNvPr id="68" name="Прямоугольник 67"/>
          <p:cNvSpPr/>
          <p:nvPr/>
        </p:nvSpPr>
        <p:spPr>
          <a:xfrm>
            <a:off x="6449947" y="2600324"/>
            <a:ext cx="205263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Первомайский</a:t>
            </a:r>
            <a:r>
              <a:rPr lang="ru-RU" u="none" dirty="0"/>
              <a:t> район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6462801" y="2370123"/>
            <a:ext cx="4572000" cy="3063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Колпашевксий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6449947" y="2125661"/>
            <a:ext cx="18002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solidFill>
                  <a:schemeClr val="tx1"/>
                </a:solidFill>
              </a:rPr>
              <a:t>Асиновский</a:t>
            </a:r>
            <a:r>
              <a:rPr lang="ru-RU" u="none" dirty="0">
                <a:solidFill>
                  <a:schemeClr val="tx1"/>
                </a:solidFill>
              </a:rPr>
              <a:t> район</a:t>
            </a:r>
          </a:p>
        </p:txBody>
      </p:sp>
      <p:sp>
        <p:nvSpPr>
          <p:cNvPr id="71" name="Прямоугольник 70"/>
          <p:cNvSpPr/>
          <p:nvPr/>
        </p:nvSpPr>
        <p:spPr>
          <a:xfrm>
            <a:off x="6449947" y="3090861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Шегарский</a:t>
            </a:r>
            <a:r>
              <a:rPr lang="ru-RU" u="none" dirty="0"/>
              <a:t> район</a:t>
            </a:r>
          </a:p>
        </p:txBody>
      </p:sp>
      <p:sp>
        <p:nvSpPr>
          <p:cNvPr id="72" name="Прямоугольник 71"/>
          <p:cNvSpPr/>
          <p:nvPr/>
        </p:nvSpPr>
        <p:spPr>
          <a:xfrm>
            <a:off x="6449947" y="2835274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Каргасокский</a:t>
            </a:r>
            <a:r>
              <a:rPr lang="ru-RU" u="none" dirty="0"/>
              <a:t> район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6430897" y="3346449"/>
            <a:ext cx="122078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Стрежевой 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3703572" y="3392486"/>
            <a:ext cx="4572000" cy="3063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Колпашевский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3703572" y="3575049"/>
            <a:ext cx="1220788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Стрежевой 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6473879" y="3706811"/>
            <a:ext cx="2041525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/>
              <a:t>Зырянский</a:t>
            </a:r>
            <a:r>
              <a:rPr lang="ru-RU" u="none" dirty="0"/>
              <a:t> район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6442010" y="4137024"/>
            <a:ext cx="1944687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Верхнекетский</a:t>
            </a:r>
            <a:r>
              <a:rPr lang="ru-RU" b="1" u="none" dirty="0">
                <a:latin typeface="+mn-lt"/>
                <a:cs typeface="Arial" charset="0"/>
              </a:rPr>
              <a:t>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80" name="Прямоугольник 79"/>
          <p:cNvSpPr/>
          <p:nvPr/>
        </p:nvSpPr>
        <p:spPr>
          <a:xfrm>
            <a:off x="6442010" y="3917949"/>
            <a:ext cx="206375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Александровский</a:t>
            </a:r>
            <a:r>
              <a:rPr lang="ru-RU" u="none" dirty="0">
                <a:latin typeface="+mn-lt"/>
                <a:cs typeface="Arial" charset="0"/>
              </a:rPr>
              <a:t> район</a:t>
            </a:r>
          </a:p>
        </p:txBody>
      </p:sp>
      <p:sp>
        <p:nvSpPr>
          <p:cNvPr id="85" name="Прямоугольник 84"/>
          <p:cNvSpPr/>
          <p:nvPr/>
        </p:nvSpPr>
        <p:spPr>
          <a:xfrm>
            <a:off x="3714685" y="3976686"/>
            <a:ext cx="20383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Кожевниковский</a:t>
            </a:r>
            <a:r>
              <a:rPr lang="ru-RU" u="none" dirty="0"/>
              <a:t> район</a:t>
            </a:r>
          </a:p>
        </p:txBody>
      </p:sp>
      <p:sp>
        <p:nvSpPr>
          <p:cNvPr id="86" name="Прямоугольник 85"/>
          <p:cNvSpPr/>
          <p:nvPr/>
        </p:nvSpPr>
        <p:spPr>
          <a:xfrm>
            <a:off x="3703572" y="4398961"/>
            <a:ext cx="165258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Бакчарский</a:t>
            </a:r>
            <a:r>
              <a:rPr lang="ru-RU" u="none" dirty="0"/>
              <a:t> район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3703572" y="4179886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Каргасокский</a:t>
            </a:r>
            <a:r>
              <a:rPr lang="ru-RU" u="none" dirty="0"/>
              <a:t> район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48360" y="4524390"/>
            <a:ext cx="20383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Кожевниковский</a:t>
            </a:r>
            <a:r>
              <a:rPr lang="ru-RU" u="none" dirty="0"/>
              <a:t> </a:t>
            </a:r>
            <a:r>
              <a:rPr lang="ru-RU" u="none" dirty="0" smtClean="0"/>
              <a:t>район</a:t>
            </a:r>
            <a:endParaRPr lang="ru-RU" u="none" dirty="0"/>
          </a:p>
        </p:txBody>
      </p:sp>
      <p:sp>
        <p:nvSpPr>
          <p:cNvPr id="92" name="Прямоугольник 91"/>
          <p:cNvSpPr/>
          <p:nvPr/>
        </p:nvSpPr>
        <p:spPr>
          <a:xfrm>
            <a:off x="6437247" y="4743468"/>
            <a:ext cx="1652588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Бакчарский</a:t>
            </a:r>
            <a:r>
              <a:rPr lang="ru-RU" u="none" dirty="0"/>
              <a:t> район</a:t>
            </a:r>
          </a:p>
        </p:txBody>
      </p:sp>
      <p:sp>
        <p:nvSpPr>
          <p:cNvPr id="94" name="Прямоугольник 93"/>
          <p:cNvSpPr/>
          <p:nvPr/>
        </p:nvSpPr>
        <p:spPr>
          <a:xfrm>
            <a:off x="3684522" y="4706955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Тегульдетский</a:t>
            </a:r>
            <a:r>
              <a:rPr lang="ru-RU" u="none" dirty="0"/>
              <a:t> район</a:t>
            </a:r>
          </a:p>
        </p:txBody>
      </p:sp>
      <p:sp>
        <p:nvSpPr>
          <p:cNvPr id="98" name="Прямоугольник 97"/>
          <p:cNvSpPr/>
          <p:nvPr/>
        </p:nvSpPr>
        <p:spPr>
          <a:xfrm>
            <a:off x="3703572" y="5072061"/>
            <a:ext cx="1944688" cy="3079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>
                <a:latin typeface="+mn-lt"/>
                <a:cs typeface="Arial" charset="0"/>
              </a:rPr>
              <a:t>Верхнекетский</a:t>
            </a:r>
            <a:r>
              <a:rPr lang="ru-RU" b="1" u="none" dirty="0">
                <a:latin typeface="+mn-lt"/>
                <a:cs typeface="Arial" charset="0"/>
              </a:rPr>
              <a:t> </a:t>
            </a:r>
            <a:r>
              <a:rPr lang="ru-RU" u="none" dirty="0">
                <a:latin typeface="+mn-lt"/>
                <a:cs typeface="Arial" charset="0"/>
              </a:rPr>
              <a:t>район</a:t>
            </a:r>
          </a:p>
        </p:txBody>
      </p:sp>
      <p:sp>
        <p:nvSpPr>
          <p:cNvPr id="101" name="Прямоугольник 100"/>
          <p:cNvSpPr/>
          <p:nvPr/>
        </p:nvSpPr>
        <p:spPr>
          <a:xfrm>
            <a:off x="6451654" y="5094286"/>
            <a:ext cx="2063750" cy="307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b="1" u="none" dirty="0" err="1"/>
              <a:t>Тегульдетский</a:t>
            </a:r>
            <a:r>
              <a:rPr lang="ru-RU" u="none" dirty="0"/>
              <a:t> район</a:t>
            </a: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3759135" y="5802353"/>
            <a:ext cx="1989137" cy="579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u="none" dirty="0"/>
              <a:t>2016</a:t>
            </a:r>
            <a:r>
              <a:rPr lang="ru-RU" sz="1800" b="1" u="none" dirty="0"/>
              <a:t/>
            </a:r>
            <a:br>
              <a:rPr lang="ru-RU" sz="1800" b="1" u="none" dirty="0"/>
            </a:br>
            <a:r>
              <a:rPr lang="ru-RU" sz="1800" b="1" u="none" dirty="0"/>
              <a:t>10 конкурсов</a:t>
            </a:r>
            <a:br>
              <a:rPr lang="ru-RU" sz="1800" b="1" u="none" dirty="0"/>
            </a:br>
            <a:endParaRPr lang="ru-RU" sz="500" b="1" u="none" dirty="0"/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6551547" y="5802353"/>
            <a:ext cx="1989138" cy="579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u="none" dirty="0"/>
              <a:t>2017</a:t>
            </a:r>
            <a:r>
              <a:rPr lang="ru-RU" sz="1800" b="1" u="none" dirty="0"/>
              <a:t/>
            </a:r>
            <a:br>
              <a:rPr lang="ru-RU" sz="1800" b="1" u="none" dirty="0"/>
            </a:br>
            <a:r>
              <a:rPr lang="ru-RU" sz="1800" b="1" u="none" dirty="0"/>
              <a:t>12 конкурсов</a:t>
            </a:r>
            <a:br>
              <a:rPr lang="ru-RU" sz="1800" b="1" u="none" dirty="0"/>
            </a:br>
            <a:endParaRPr lang="ru-RU" sz="500" b="1" u="none" dirty="0"/>
          </a:p>
        </p:txBody>
      </p:sp>
      <p:cxnSp>
        <p:nvCxnSpPr>
          <p:cNvPr id="108" name="Прямая соединительная линия 107"/>
          <p:cNvCxnSpPr/>
          <p:nvPr/>
        </p:nvCxnSpPr>
        <p:spPr>
          <a:xfrm rot="5400000">
            <a:off x="562704" y="1013617"/>
            <a:ext cx="3810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rot="10800000">
            <a:off x="336485" y="1204911"/>
            <a:ext cx="417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Прямая соединительная линия 115"/>
          <p:cNvCxnSpPr/>
          <p:nvPr/>
        </p:nvCxnSpPr>
        <p:spPr>
          <a:xfrm rot="5400000" flipH="1" flipV="1">
            <a:off x="663510" y="4665661"/>
            <a:ext cx="2365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118"/>
          <p:cNvCxnSpPr/>
          <p:nvPr/>
        </p:nvCxnSpPr>
        <p:spPr>
          <a:xfrm rot="10800000">
            <a:off x="563497" y="4789486"/>
            <a:ext cx="217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5400000" flipH="1" flipV="1">
            <a:off x="663510" y="5189536"/>
            <a:ext cx="2365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rot="10800000">
            <a:off x="561910" y="5310186"/>
            <a:ext cx="2190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5400000">
            <a:off x="570641" y="2605880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10800000">
            <a:off x="344422" y="2797174"/>
            <a:ext cx="41751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rot="5400000" flipH="1" flipV="1">
            <a:off x="626997" y="3381374"/>
            <a:ext cx="23653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 rot="10800000">
            <a:off x="526985" y="3502024"/>
            <a:ext cx="217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/>
          <p:nvPr/>
        </p:nvCxnSpPr>
        <p:spPr>
          <a:xfrm rot="5400000" flipH="1" flipV="1">
            <a:off x="626997" y="3965574"/>
            <a:ext cx="23653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единительная линия 129"/>
          <p:cNvCxnSpPr/>
          <p:nvPr/>
        </p:nvCxnSpPr>
        <p:spPr>
          <a:xfrm rot="10800000">
            <a:off x="526985" y="4086224"/>
            <a:ext cx="217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09" name="Picture 35" descr="C:\Users\gks.CCT\Desktop\Ксения\Задания\Задание Волка\ДОКЛАД В МК РФ ГФНТ\Логотип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5" y="-39688"/>
            <a:ext cx="1233488" cy="103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1" name="Прямая соединительная линия 130"/>
          <p:cNvCxnSpPr/>
          <p:nvPr/>
        </p:nvCxnSpPr>
        <p:spPr>
          <a:xfrm rot="5400000">
            <a:off x="3418616" y="1029492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/>
          <p:nvPr/>
        </p:nvCxnSpPr>
        <p:spPr>
          <a:xfrm rot="10800000">
            <a:off x="3192397" y="1220786"/>
            <a:ext cx="41751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 bwMode="auto">
          <a:xfrm>
            <a:off x="3155885" y="865186"/>
            <a:ext cx="5921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10</a:t>
            </a:r>
          </a:p>
          <a:p>
            <a:pPr eaLnBrk="0" hangingPunct="0">
              <a:defRPr/>
            </a:pPr>
            <a:endParaRPr lang="ru-RU" sz="2000" b="1" u="none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34" name="Прямая соединительная линия 133"/>
          <p:cNvCxnSpPr/>
          <p:nvPr/>
        </p:nvCxnSpPr>
        <p:spPr>
          <a:xfrm rot="5400000">
            <a:off x="3402741" y="2859880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 rot="10800000">
            <a:off x="3174935" y="3051174"/>
            <a:ext cx="4191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 bwMode="auto">
          <a:xfrm>
            <a:off x="3147947" y="2693986"/>
            <a:ext cx="59213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9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5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5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320848" y="-3222"/>
            <a:ext cx="67564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300" b="1" u="none" dirty="0">
                <a:solidFill>
                  <a:schemeClr val="bg1"/>
                </a:solidFill>
                <a:latin typeface="+mn-lt"/>
                <a:cs typeface="Arial" charset="0"/>
              </a:rPr>
              <a:t>Участие районов </a:t>
            </a:r>
            <a:r>
              <a:rPr lang="ru-RU" sz="2300" b="1" u="none" dirty="0" smtClean="0">
                <a:solidFill>
                  <a:schemeClr val="bg1"/>
                </a:solidFill>
                <a:latin typeface="+mn-lt"/>
                <a:cs typeface="Arial" charset="0"/>
              </a:rPr>
              <a:t>в Губернаторском </a:t>
            </a:r>
          </a:p>
          <a:p>
            <a:pPr>
              <a:defRPr/>
            </a:pPr>
            <a:r>
              <a:rPr lang="ru-RU" sz="2300" b="1" u="none" dirty="0" smtClean="0">
                <a:solidFill>
                  <a:schemeClr val="bg1"/>
                </a:solidFill>
                <a:latin typeface="+mn-lt"/>
                <a:cs typeface="Arial" charset="0"/>
              </a:rPr>
              <a:t>Фестивале народного </a:t>
            </a:r>
            <a:r>
              <a:rPr lang="ru-RU" sz="2300" b="1" u="none" dirty="0">
                <a:solidFill>
                  <a:schemeClr val="bg1"/>
                </a:solidFill>
                <a:latin typeface="+mn-lt"/>
                <a:cs typeface="Arial" charset="0"/>
              </a:rPr>
              <a:t>творчества </a:t>
            </a:r>
          </a:p>
        </p:txBody>
      </p:sp>
      <p:sp>
        <p:nvSpPr>
          <p:cNvPr id="137" name="TextBox 136"/>
          <p:cNvSpPr txBox="1"/>
          <p:nvPr/>
        </p:nvSpPr>
        <p:spPr bwMode="auto">
          <a:xfrm>
            <a:off x="3192397" y="3319461"/>
            <a:ext cx="69373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8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20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38" name="Прямая соединительная линия 137"/>
          <p:cNvCxnSpPr/>
          <p:nvPr/>
        </p:nvCxnSpPr>
        <p:spPr>
          <a:xfrm rot="5400000" flipH="1" flipV="1">
            <a:off x="3474972" y="3527424"/>
            <a:ext cx="23653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 rot="10800000">
            <a:off x="3374960" y="3648074"/>
            <a:ext cx="217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 bwMode="auto">
          <a:xfrm>
            <a:off x="3192397" y="3981449"/>
            <a:ext cx="69373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7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20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41" name="Прямая соединительная линия 140"/>
          <p:cNvCxnSpPr/>
          <p:nvPr/>
        </p:nvCxnSpPr>
        <p:spPr>
          <a:xfrm rot="5400000" flipH="1" flipV="1">
            <a:off x="3474972" y="4189411"/>
            <a:ext cx="2365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Прямая соединительная линия 141"/>
          <p:cNvCxnSpPr/>
          <p:nvPr/>
        </p:nvCxnSpPr>
        <p:spPr>
          <a:xfrm rot="10800000">
            <a:off x="3374960" y="4310061"/>
            <a:ext cx="217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 bwMode="auto">
          <a:xfrm>
            <a:off x="3228910" y="4617973"/>
            <a:ext cx="693737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r>
              <a:rPr lang="ru-RU" sz="16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6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1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44" name="Прямая соединительная линия 143"/>
          <p:cNvCxnSpPr/>
          <p:nvPr/>
        </p:nvCxnSpPr>
        <p:spPr>
          <a:xfrm rot="5400000" flipH="1" flipV="1">
            <a:off x="3511485" y="4837048"/>
            <a:ext cx="2365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/>
          <p:cNvCxnSpPr/>
          <p:nvPr/>
        </p:nvCxnSpPr>
        <p:spPr>
          <a:xfrm rot="10800000">
            <a:off x="3411472" y="4957698"/>
            <a:ext cx="217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/>
          <p:cNvSpPr txBox="1"/>
          <p:nvPr/>
        </p:nvSpPr>
        <p:spPr bwMode="auto">
          <a:xfrm>
            <a:off x="3228910" y="4992686"/>
            <a:ext cx="693737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</a:t>
            </a:r>
            <a:r>
              <a:rPr lang="ru-RU" sz="16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2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1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               </a:t>
            </a: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47" name="Прямая соединительная линия 146"/>
          <p:cNvCxnSpPr/>
          <p:nvPr/>
        </p:nvCxnSpPr>
        <p:spPr>
          <a:xfrm rot="5400000" flipH="1" flipV="1">
            <a:off x="3511485" y="5211761"/>
            <a:ext cx="2365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Прямая соединительная линия 147"/>
          <p:cNvCxnSpPr/>
          <p:nvPr/>
        </p:nvCxnSpPr>
        <p:spPr>
          <a:xfrm rot="10800000">
            <a:off x="3411472" y="5332411"/>
            <a:ext cx="217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/>
          <p:cNvSpPr txBox="1"/>
          <p:nvPr/>
        </p:nvSpPr>
        <p:spPr bwMode="auto">
          <a:xfrm>
            <a:off x="5930835" y="852486"/>
            <a:ext cx="5921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12</a:t>
            </a:r>
          </a:p>
          <a:p>
            <a:pPr eaLnBrk="0" hangingPunct="0">
              <a:defRPr/>
            </a:pPr>
            <a:endParaRPr lang="ru-RU" sz="2000" b="1" u="none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50" name="Прямая соединительная линия 149"/>
          <p:cNvCxnSpPr/>
          <p:nvPr/>
        </p:nvCxnSpPr>
        <p:spPr>
          <a:xfrm rot="5400000">
            <a:off x="6158641" y="1029492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Прямая соединительная линия 150"/>
          <p:cNvCxnSpPr/>
          <p:nvPr/>
        </p:nvCxnSpPr>
        <p:spPr>
          <a:xfrm rot="10800000">
            <a:off x="5930835" y="1220786"/>
            <a:ext cx="4191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Box 151"/>
          <p:cNvSpPr txBox="1"/>
          <p:nvPr/>
        </p:nvSpPr>
        <p:spPr bwMode="auto">
          <a:xfrm>
            <a:off x="5930835" y="2232024"/>
            <a:ext cx="5921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11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53" name="Прямая соединительная линия 152"/>
          <p:cNvCxnSpPr/>
          <p:nvPr/>
        </p:nvCxnSpPr>
        <p:spPr>
          <a:xfrm rot="5400000">
            <a:off x="6158641" y="2404267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Прямая соединительная линия 153"/>
          <p:cNvCxnSpPr/>
          <p:nvPr/>
        </p:nvCxnSpPr>
        <p:spPr>
          <a:xfrm rot="10800000">
            <a:off x="5930835" y="2595561"/>
            <a:ext cx="4191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/>
          <p:cNvSpPr txBox="1"/>
          <p:nvPr/>
        </p:nvSpPr>
        <p:spPr bwMode="auto">
          <a:xfrm>
            <a:off x="5894322" y="3732211"/>
            <a:ext cx="7667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10</a:t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4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4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56" name="Прямая соединительная линия 155"/>
          <p:cNvCxnSpPr/>
          <p:nvPr/>
        </p:nvCxnSpPr>
        <p:spPr>
          <a:xfrm rot="5400000">
            <a:off x="6150704" y="3904455"/>
            <a:ext cx="3810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Прямая соединительная линия 156"/>
          <p:cNvCxnSpPr/>
          <p:nvPr/>
        </p:nvCxnSpPr>
        <p:spPr>
          <a:xfrm rot="10800000">
            <a:off x="5922897" y="4095749"/>
            <a:ext cx="4191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57"/>
          <p:cNvSpPr txBox="1"/>
          <p:nvPr/>
        </p:nvSpPr>
        <p:spPr bwMode="auto">
          <a:xfrm>
            <a:off x="6003860" y="4487885"/>
            <a:ext cx="730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</a:t>
            </a:r>
            <a:r>
              <a:rPr lang="ru-RU" sz="16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9</a:t>
            </a:r>
          </a:p>
          <a:p>
            <a:pPr eaLnBrk="0" hangingPunct="0">
              <a:defRPr/>
            </a:pPr>
            <a:r>
              <a:rPr lang="ru-RU" sz="1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 </a:t>
            </a:r>
            <a:endParaRPr lang="ru-RU" sz="12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59" name="Прямая соединительная линия 158"/>
          <p:cNvCxnSpPr/>
          <p:nvPr/>
        </p:nvCxnSpPr>
        <p:spPr>
          <a:xfrm rot="5400000" flipH="1" flipV="1">
            <a:off x="6286435" y="4695847"/>
            <a:ext cx="2365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Прямая соединительная линия 159"/>
          <p:cNvCxnSpPr/>
          <p:nvPr/>
        </p:nvCxnSpPr>
        <p:spPr>
          <a:xfrm rot="10800000">
            <a:off x="6186422" y="4816497"/>
            <a:ext cx="217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 bwMode="auto">
          <a:xfrm>
            <a:off x="6003860" y="4999067"/>
            <a:ext cx="730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</a:t>
            </a:r>
            <a:r>
              <a:rPr lang="ru-RU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5</a:t>
            </a:r>
            <a:endParaRPr lang="ru-RU" sz="1600" b="1" u="none" dirty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Arial" charset="0"/>
            </a:endParaRPr>
          </a:p>
          <a:p>
            <a:pPr eaLnBrk="0" hangingPunct="0">
              <a:defRPr/>
            </a:pPr>
            <a:r>
              <a:rPr lang="ru-RU" sz="12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endParaRPr lang="ru-RU" sz="11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62" name="Прямая соединительная линия 161"/>
          <p:cNvCxnSpPr/>
          <p:nvPr/>
        </p:nvCxnSpPr>
        <p:spPr>
          <a:xfrm rot="5400000" flipH="1" flipV="1">
            <a:off x="6288022" y="5243542"/>
            <a:ext cx="2365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Прямая соединительная линия 162"/>
          <p:cNvCxnSpPr/>
          <p:nvPr/>
        </p:nvCxnSpPr>
        <p:spPr>
          <a:xfrm rot="10800000">
            <a:off x="6186422" y="5364192"/>
            <a:ext cx="2190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Прямоугольник 164"/>
          <p:cNvSpPr/>
          <p:nvPr/>
        </p:nvSpPr>
        <p:spPr>
          <a:xfrm>
            <a:off x="3730560" y="5421311"/>
            <a:ext cx="116681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Кедровый </a:t>
            </a:r>
          </a:p>
        </p:txBody>
      </p:sp>
      <p:sp>
        <p:nvSpPr>
          <p:cNvPr id="167" name="Прямоугольник 166"/>
          <p:cNvSpPr/>
          <p:nvPr/>
        </p:nvSpPr>
        <p:spPr>
          <a:xfrm>
            <a:off x="892110" y="5348318"/>
            <a:ext cx="116681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Кедровый </a:t>
            </a:r>
          </a:p>
        </p:txBody>
      </p:sp>
      <p:sp>
        <p:nvSpPr>
          <p:cNvPr id="168" name="TextBox 167"/>
          <p:cNvSpPr txBox="1"/>
          <p:nvPr/>
        </p:nvSpPr>
        <p:spPr bwMode="auto">
          <a:xfrm>
            <a:off x="3346385" y="5500304"/>
            <a:ext cx="5762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16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0</a:t>
            </a:r>
            <a:endParaRPr lang="ru-RU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69" name="Прямая соединительная линия 168"/>
          <p:cNvCxnSpPr/>
          <p:nvPr/>
        </p:nvCxnSpPr>
        <p:spPr>
          <a:xfrm rot="5400000" flipH="1" flipV="1">
            <a:off x="3511485" y="5622924"/>
            <a:ext cx="2365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Прямая соединительная линия 169"/>
          <p:cNvCxnSpPr/>
          <p:nvPr/>
        </p:nvCxnSpPr>
        <p:spPr>
          <a:xfrm rot="10800000">
            <a:off x="3409885" y="5510211"/>
            <a:ext cx="2190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Прямоугольник 171"/>
          <p:cNvSpPr/>
          <p:nvPr/>
        </p:nvSpPr>
        <p:spPr>
          <a:xfrm>
            <a:off x="6470676" y="5437215"/>
            <a:ext cx="1166812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u="none" dirty="0">
                <a:latin typeface="+mn-lt"/>
                <a:cs typeface="Arial" charset="0"/>
              </a:rPr>
              <a:t>г. Кедровый </a:t>
            </a:r>
          </a:p>
        </p:txBody>
      </p:sp>
      <p:sp>
        <p:nvSpPr>
          <p:cNvPr id="173" name="TextBox 172"/>
          <p:cNvSpPr txBox="1"/>
          <p:nvPr/>
        </p:nvSpPr>
        <p:spPr bwMode="auto">
          <a:xfrm>
            <a:off x="6134035" y="5373686"/>
            <a:ext cx="5762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12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0</a:t>
            </a:r>
            <a:r>
              <a:rPr lang="ru-RU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r>
              <a:rPr lang="ru-RU" sz="18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</a:t>
            </a:r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    </a:t>
            </a:r>
            <a: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1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/>
            </a:r>
            <a:br>
              <a:rPr lang="ru-RU" sz="1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</a:br>
            <a:r>
              <a:rPr lang="ru-RU" sz="1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cs typeface="Arial" charset="0"/>
              </a:rPr>
              <a:t>     </a:t>
            </a:r>
            <a:endParaRPr lang="ru-RU" sz="1100" b="1" u="none" dirty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  <a:cs typeface="Arial" charset="0"/>
            </a:endParaRPr>
          </a:p>
        </p:txBody>
      </p:sp>
      <p:cxnSp>
        <p:nvCxnSpPr>
          <p:cNvPr id="174" name="Прямая соединительная линия 173"/>
          <p:cNvCxnSpPr/>
          <p:nvPr/>
        </p:nvCxnSpPr>
        <p:spPr>
          <a:xfrm rot="5400000" flipH="1" flipV="1">
            <a:off x="6299135" y="5595936"/>
            <a:ext cx="2365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Прямая соединительная линия 174"/>
          <p:cNvCxnSpPr/>
          <p:nvPr/>
        </p:nvCxnSpPr>
        <p:spPr>
          <a:xfrm rot="10800000">
            <a:off x="6197535" y="5473699"/>
            <a:ext cx="2190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7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4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cxnSp>
        <p:nvCxnSpPr>
          <p:cNvPr id="184" name="Прямая соединительная линия 183"/>
          <p:cNvCxnSpPr/>
          <p:nvPr/>
        </p:nvCxnSpPr>
        <p:spPr>
          <a:xfrm>
            <a:off x="884187" y="2332022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Прямая соединительная линия 188"/>
          <p:cNvCxnSpPr/>
          <p:nvPr/>
        </p:nvCxnSpPr>
        <p:spPr>
          <a:xfrm>
            <a:off x="892110" y="3173409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Прямая соединительная линия 189"/>
          <p:cNvCxnSpPr/>
          <p:nvPr/>
        </p:nvCxnSpPr>
        <p:spPr>
          <a:xfrm>
            <a:off x="906413" y="3756029"/>
            <a:ext cx="2027222" cy="1588"/>
          </a:xfrm>
          <a:prstGeom prst="line">
            <a:avLst/>
          </a:prstGeom>
          <a:ln>
            <a:solidFill>
              <a:srgbClr val="5B89C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Прямая соединительная линия 190"/>
          <p:cNvCxnSpPr/>
          <p:nvPr/>
        </p:nvCxnSpPr>
        <p:spPr>
          <a:xfrm>
            <a:off x="895285" y="4560903"/>
            <a:ext cx="2027222" cy="1588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Прямая соединительная линия 191"/>
          <p:cNvCxnSpPr/>
          <p:nvPr/>
        </p:nvCxnSpPr>
        <p:spPr>
          <a:xfrm>
            <a:off x="901693" y="4924445"/>
            <a:ext cx="2027222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Прямая соединительная линия 195"/>
          <p:cNvCxnSpPr/>
          <p:nvPr/>
        </p:nvCxnSpPr>
        <p:spPr>
          <a:xfrm>
            <a:off x="3695688" y="2624136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Прямая соединительная линия 196"/>
          <p:cNvCxnSpPr/>
          <p:nvPr/>
        </p:nvCxnSpPr>
        <p:spPr>
          <a:xfrm>
            <a:off x="3702064" y="3409949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Прямая соединительная линия 197"/>
          <p:cNvCxnSpPr/>
          <p:nvPr/>
        </p:nvCxnSpPr>
        <p:spPr>
          <a:xfrm>
            <a:off x="3702064" y="4011620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Прямая соединительная линия 198"/>
          <p:cNvCxnSpPr/>
          <p:nvPr/>
        </p:nvCxnSpPr>
        <p:spPr>
          <a:xfrm>
            <a:off x="3684522" y="4705367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Прямая соединительная линия 199"/>
          <p:cNvCxnSpPr/>
          <p:nvPr/>
        </p:nvCxnSpPr>
        <p:spPr>
          <a:xfrm>
            <a:off x="3713194" y="5096667"/>
            <a:ext cx="2027222" cy="1588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Прямая соединительная линия 200"/>
          <p:cNvCxnSpPr/>
          <p:nvPr/>
        </p:nvCxnSpPr>
        <p:spPr>
          <a:xfrm>
            <a:off x="3732201" y="5472140"/>
            <a:ext cx="2027222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Прямая соединительная линия 201"/>
          <p:cNvCxnSpPr/>
          <p:nvPr/>
        </p:nvCxnSpPr>
        <p:spPr>
          <a:xfrm>
            <a:off x="6473879" y="5478460"/>
            <a:ext cx="2027222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Прямая соединительная линия 202"/>
          <p:cNvCxnSpPr/>
          <p:nvPr/>
        </p:nvCxnSpPr>
        <p:spPr>
          <a:xfrm>
            <a:off x="6470676" y="5108598"/>
            <a:ext cx="2027222" cy="1588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Прямая соединительная линия 203"/>
          <p:cNvCxnSpPr/>
          <p:nvPr/>
        </p:nvCxnSpPr>
        <p:spPr>
          <a:xfrm>
            <a:off x="6488182" y="4524390"/>
            <a:ext cx="2027222" cy="1588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Прямая соединительная линия 204"/>
          <p:cNvCxnSpPr/>
          <p:nvPr/>
        </p:nvCxnSpPr>
        <p:spPr>
          <a:xfrm>
            <a:off x="6488182" y="3721104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Прямая соединительная линия 205"/>
          <p:cNvCxnSpPr/>
          <p:nvPr/>
        </p:nvCxnSpPr>
        <p:spPr>
          <a:xfrm>
            <a:off x="6488182" y="2114532"/>
            <a:ext cx="2027222" cy="158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/>
          <p:cNvSpPr txBox="1"/>
          <p:nvPr/>
        </p:nvSpPr>
        <p:spPr bwMode="auto">
          <a:xfrm>
            <a:off x="8545768" y="6413129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7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2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11161" y="69804"/>
            <a:ext cx="67564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900" b="1" u="none" dirty="0">
                <a:solidFill>
                  <a:schemeClr val="bg1"/>
                </a:solidFill>
              </a:rPr>
              <a:t>Обеспечение развития и укрепление материально-технической базы муниципальных домов культуры</a:t>
            </a:r>
          </a:p>
        </p:txBody>
      </p:sp>
      <p:pic>
        <p:nvPicPr>
          <p:cNvPr id="6" name="Рисунок 5" descr="Z:\00_ ОТДЕЛ программно-аналитический\ФЦП Культура России\ЗАЯВКИ в Минкультуры\2017 год\Заявки на МТБ и текущий ремонт\Готовая заявка в Минкультуры РФ\от 15.03.2017\Приложение_ФОТО\Бакчарский район\1г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1929" y="2218418"/>
            <a:ext cx="1834053" cy="1570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_DSCо0462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3925" y="4013774"/>
            <a:ext cx="1570059" cy="1933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IMG_8905.JPG"/>
          <p:cNvPicPr>
            <a:picLocks noChangeAspect="1"/>
          </p:cNvPicPr>
          <p:nvPr/>
        </p:nvPicPr>
        <p:blipFill>
          <a:blip r:embed="rId7" cstate="print"/>
          <a:srcRect r="11147"/>
          <a:stretch>
            <a:fillRect/>
          </a:stretch>
        </p:blipFill>
        <p:spPr>
          <a:xfrm>
            <a:off x="1906550" y="4013774"/>
            <a:ext cx="2373346" cy="193375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/>
          <a:srcRect l="60157" t="24306" r="17968" b="18749"/>
          <a:stretch>
            <a:fillRect/>
          </a:stretch>
        </p:blipFill>
        <p:spPr bwMode="auto">
          <a:xfrm rot="5400000">
            <a:off x="2166884" y="1817686"/>
            <a:ext cx="1852678" cy="2373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Рисунок 10" descr="IMG_1730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425948" y="2086420"/>
            <a:ext cx="2008172" cy="1834056"/>
          </a:xfrm>
          <a:prstGeom prst="rect">
            <a:avLst/>
          </a:prstGeom>
        </p:spPr>
      </p:pic>
      <p:pic>
        <p:nvPicPr>
          <p:cNvPr id="12" name="Рисунок 11" descr="image_image_347171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420239" y="4013775"/>
            <a:ext cx="2013881" cy="19346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965319" y="2166718"/>
            <a:ext cx="2117758" cy="584775"/>
          </a:xfrm>
          <a:prstGeom prst="rect">
            <a:avLst/>
          </a:prstGeom>
          <a:solidFill>
            <a:schemeClr val="tx2">
              <a:lumMod val="20000"/>
              <a:lumOff val="80000"/>
              <a:alpha val="6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u="none" dirty="0" smtClean="0"/>
              <a:t>БЫЛО</a:t>
            </a:r>
            <a:endParaRPr lang="ru-RU" sz="1800" b="1" u="none" dirty="0"/>
          </a:p>
        </p:txBody>
      </p:sp>
      <p:sp>
        <p:nvSpPr>
          <p:cNvPr id="21" name="Стрелка вниз 20"/>
          <p:cNvSpPr/>
          <p:nvPr/>
        </p:nvSpPr>
        <p:spPr>
          <a:xfrm>
            <a:off x="7237449" y="4926033"/>
            <a:ext cx="146052" cy="429751"/>
          </a:xfrm>
          <a:prstGeom prst="downArrow">
            <a:avLst/>
          </a:prstGeom>
          <a:solidFill>
            <a:srgbClr val="DDE5E7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Z:\00_ ОТДЕЛ программно-аналитический\ФЦП Культура России\ЗАЯВКИ в Минкультуры\2017 год\Заявки на МТБ и текущий ремонт\Готовая заявка в Минкультуры РФ\от 15.03.2017\Приложение_ФОТО\Молчановский район\10а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43702" y="2086420"/>
            <a:ext cx="2502434" cy="183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IMG_0735.JPG"/>
          <p:cNvPicPr>
            <a:picLocks noChangeAspect="1"/>
          </p:cNvPicPr>
          <p:nvPr/>
        </p:nvPicPr>
        <p:blipFill>
          <a:blip r:embed="rId12" cstate="print"/>
          <a:srcRect l="7353"/>
          <a:stretch>
            <a:fillRect/>
          </a:stretch>
        </p:blipFill>
        <p:spPr>
          <a:xfrm>
            <a:off x="6543702" y="4013775"/>
            <a:ext cx="2502434" cy="193375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 bwMode="auto">
          <a:xfrm>
            <a:off x="451744" y="1141685"/>
            <a:ext cx="40837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400" b="1" u="none" dirty="0" smtClean="0">
                <a:solidFill>
                  <a:schemeClr val="accent1">
                    <a:lumMod val="75000"/>
                  </a:schemeClr>
                </a:solidFill>
              </a:rPr>
              <a:t>ФБ, ОБ</a:t>
            </a:r>
            <a:r>
              <a:rPr lang="en-US" sz="2400" b="1" u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u="none" dirty="0" smtClean="0">
                <a:solidFill>
                  <a:schemeClr val="accent1">
                    <a:lumMod val="75000"/>
                  </a:schemeClr>
                </a:solidFill>
              </a:rPr>
              <a:t>    32 МЛН. РУБ.</a:t>
            </a:r>
          </a:p>
        </p:txBody>
      </p:sp>
      <p:sp>
        <p:nvSpPr>
          <p:cNvPr id="25" name="TextBox 24"/>
          <p:cNvSpPr txBox="1"/>
          <p:nvPr/>
        </p:nvSpPr>
        <p:spPr bwMode="auto">
          <a:xfrm>
            <a:off x="5192725" y="966389"/>
            <a:ext cx="39799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400" b="1" u="none" dirty="0" smtClean="0">
                <a:solidFill>
                  <a:schemeClr val="accent1">
                    <a:lumMod val="75000"/>
                  </a:schemeClr>
                </a:solidFill>
              </a:rPr>
              <a:t>2017-2018 Г.Г.</a:t>
            </a:r>
          </a:p>
          <a:p>
            <a:pPr eaLnBrk="0" hangingPunct="0"/>
            <a:r>
              <a:rPr lang="ru-RU" sz="2400" b="1" u="none" dirty="0" smtClean="0">
                <a:solidFill>
                  <a:schemeClr val="accent1">
                    <a:lumMod val="75000"/>
                  </a:schemeClr>
                </a:solidFill>
              </a:rPr>
              <a:t>6 МУНИЦИПАЛИТЕТОВ</a:t>
            </a:r>
          </a:p>
          <a:p>
            <a:pPr eaLnBrk="0" hangingPunct="0"/>
            <a:r>
              <a:rPr lang="ru-RU" sz="2400" b="1" u="none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420239" y="3610998"/>
            <a:ext cx="2009710" cy="646331"/>
          </a:xfrm>
          <a:prstGeom prst="rect">
            <a:avLst/>
          </a:prstGeom>
          <a:ln w="952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u="none" dirty="0" err="1" smtClean="0"/>
              <a:t>Парабельский</a:t>
            </a:r>
            <a:r>
              <a:rPr lang="ru-RU" sz="1800" b="1" u="none" dirty="0" smtClean="0"/>
              <a:t> район</a:t>
            </a:r>
            <a:endParaRPr lang="ru-RU" sz="600" b="1" u="none" dirty="0" smtClean="0"/>
          </a:p>
        </p:txBody>
      </p:sp>
      <p:sp>
        <p:nvSpPr>
          <p:cNvPr id="27" name="Прямоугольник 26"/>
          <p:cNvSpPr/>
          <p:nvPr/>
        </p:nvSpPr>
        <p:spPr>
          <a:xfrm>
            <a:off x="153925" y="3684591"/>
            <a:ext cx="1570060" cy="646331"/>
          </a:xfrm>
          <a:prstGeom prst="rect">
            <a:avLst/>
          </a:prstGeom>
          <a:ln w="127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u="none" dirty="0" err="1" smtClean="0"/>
              <a:t>Бакчарский</a:t>
            </a:r>
            <a:r>
              <a:rPr lang="ru-RU" sz="1800" b="1" u="none" dirty="0" smtClean="0"/>
              <a:t> район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906550" y="3778457"/>
            <a:ext cx="2373346" cy="353943"/>
          </a:xfrm>
          <a:prstGeom prst="rect">
            <a:avLst/>
          </a:prstGeom>
          <a:ln w="952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700" b="1" u="none" dirty="0" err="1" smtClean="0"/>
              <a:t>Кривошеинский</a:t>
            </a:r>
            <a:r>
              <a:rPr lang="ru-RU" sz="1700" b="1" u="none" dirty="0" smtClean="0"/>
              <a:t> район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6543702" y="3776809"/>
            <a:ext cx="2502434" cy="369332"/>
          </a:xfrm>
          <a:prstGeom prst="rect">
            <a:avLst/>
          </a:prstGeom>
          <a:ln w="952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u="none" dirty="0" err="1" smtClean="0"/>
              <a:t>Молчановский</a:t>
            </a:r>
            <a:r>
              <a:rPr lang="ru-RU" sz="1800" b="1" u="none" dirty="0" smtClean="0"/>
              <a:t> район</a:t>
            </a:r>
            <a:endParaRPr lang="ru-RU" sz="600" b="1" u="none" dirty="0" smtClean="0"/>
          </a:p>
        </p:txBody>
      </p:sp>
      <p:pic>
        <p:nvPicPr>
          <p:cNvPr id="13314" name="Picture 2" descr="C:\Users\gks.CCT\Desktop\Ксения\Задания\Задание Шагова\II Отраслевое собрание\Tylda.svg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24346" y="1173574"/>
            <a:ext cx="429776" cy="429776"/>
          </a:xfrm>
          <a:prstGeom prst="rect">
            <a:avLst/>
          </a:prstGeom>
          <a:noFill/>
        </p:spPr>
      </p:pic>
      <p:sp>
        <p:nvSpPr>
          <p:cNvPr id="31" name="TextBox 30"/>
          <p:cNvSpPr txBox="1"/>
          <p:nvPr/>
        </p:nvSpPr>
        <p:spPr bwMode="auto">
          <a:xfrm>
            <a:off x="8545768" y="6449642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8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4" descr="C:\Users\gks.CCT\Desktop\Ксения\Задания\Задание Шагова\Съезд работников культуры\LcFUg2EQjxY-1024x683.jpg"/>
          <p:cNvPicPr>
            <a:picLocks noChangeAspect="1" noChangeArrowheads="1"/>
          </p:cNvPicPr>
          <p:nvPr/>
        </p:nvPicPr>
        <p:blipFill>
          <a:blip r:embed="rId3"/>
          <a:srcRect r="-2222"/>
          <a:stretch>
            <a:fillRect/>
          </a:stretch>
        </p:blipFill>
        <p:spPr bwMode="auto">
          <a:xfrm>
            <a:off x="4514881" y="4524442"/>
            <a:ext cx="2357438" cy="17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6"/>
          <p:cNvSpPr>
            <a:spLocks noChangeArrowheads="1"/>
          </p:cNvSpPr>
          <p:nvPr/>
        </p:nvSpPr>
        <p:spPr bwMode="auto">
          <a:xfrm>
            <a:off x="809625" y="24887"/>
            <a:ext cx="651986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100" b="1" u="none" dirty="0">
                <a:solidFill>
                  <a:schemeClr val="bg1"/>
                </a:solidFill>
              </a:rPr>
              <a:t>Создание единого культурного пространства </a:t>
            </a:r>
          </a:p>
          <a:p>
            <a:r>
              <a:rPr lang="ru-RU" altLang="ru-RU" sz="2100" b="1" u="none" dirty="0">
                <a:solidFill>
                  <a:schemeClr val="bg1"/>
                </a:solidFill>
              </a:rPr>
              <a:t>Томской области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875" y="922607"/>
            <a:ext cx="3019425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4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Большие гастроли</a:t>
            </a:r>
          </a:p>
        </p:txBody>
      </p:sp>
      <p:sp>
        <p:nvSpPr>
          <p:cNvPr id="11269" name="Прямоугольник 14"/>
          <p:cNvSpPr>
            <a:spLocks noChangeArrowheads="1"/>
          </p:cNvSpPr>
          <p:nvPr/>
        </p:nvSpPr>
        <p:spPr bwMode="auto">
          <a:xfrm>
            <a:off x="3478213" y="3590925"/>
            <a:ext cx="7143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500" b="1">
                <a:solidFill>
                  <a:srgbClr val="C00000"/>
                </a:solidFill>
              </a:rPr>
              <a:t>18</a:t>
            </a:r>
            <a:r>
              <a:rPr lang="ru-RU" altLang="ru-RU" sz="5000" b="1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4"/>
          <a:srcRect l="67188" t="38889" r="2344" b="27779"/>
          <a:stretch>
            <a:fillRect/>
          </a:stretch>
        </p:blipFill>
        <p:spPr bwMode="auto">
          <a:xfrm>
            <a:off x="101600" y="4246603"/>
            <a:ext cx="2898775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Прямоугольник 26"/>
          <p:cNvSpPr>
            <a:spLocks noChangeArrowheads="1"/>
          </p:cNvSpPr>
          <p:nvPr/>
        </p:nvSpPr>
        <p:spPr bwMode="auto">
          <a:xfrm>
            <a:off x="0" y="3619500"/>
            <a:ext cx="42862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1800" b="1" u="none" dirty="0">
                <a:solidFill>
                  <a:schemeClr val="accent1">
                    <a:lumMod val="75000"/>
                  </a:schemeClr>
                </a:solidFill>
              </a:rPr>
              <a:t>Гастроли областных  организаций в муниципалитетах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000375" y="5551488"/>
            <a:ext cx="1571625" cy="554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000" b="1" dirty="0">
                <a:solidFill>
                  <a:srgbClr val="C00000"/>
                </a:solidFill>
                <a:ea typeface="+mj-ea"/>
              </a:rPr>
              <a:t>&gt;</a:t>
            </a:r>
            <a:r>
              <a:rPr lang="ru-RU" sz="2800" b="1" dirty="0">
                <a:solidFill>
                  <a:srgbClr val="C00000"/>
                </a:solidFill>
                <a:ea typeface="+mj-ea"/>
              </a:rPr>
              <a:t>13 000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 bwMode="auto">
          <a:xfrm rot="5400000" flipH="1" flipV="1">
            <a:off x="1453357" y="3809206"/>
            <a:ext cx="6096000" cy="158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3000375" y="4302125"/>
            <a:ext cx="1643063" cy="292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районов</a:t>
            </a:r>
            <a:endParaRPr lang="ru-RU" sz="1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275" name="Picture 2" descr="C:\Users\gks.CCT\Desktop\Ксения\Задания\Задание Шагова\Съезд работников культуры\1_gcgKG_ERW9DtSViGzzwbpQ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83587">
            <a:off x="2292529" y="1880005"/>
            <a:ext cx="1359290" cy="949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Прямоугольник 34"/>
          <p:cNvSpPr>
            <a:spLocks noChangeArrowheads="1"/>
          </p:cNvSpPr>
          <p:nvPr/>
        </p:nvSpPr>
        <p:spPr bwMode="auto">
          <a:xfrm>
            <a:off x="0" y="1566837"/>
            <a:ext cx="42862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500" b="1" dirty="0" smtClean="0">
                <a:solidFill>
                  <a:srgbClr val="434343"/>
                </a:solidFill>
              </a:rPr>
              <a:t>«</a:t>
            </a:r>
            <a:r>
              <a:rPr lang="ru-RU" altLang="ru-RU" sz="1500" b="1" dirty="0" err="1" smtClean="0">
                <a:solidFill>
                  <a:srgbClr val="434343"/>
                </a:solidFill>
              </a:rPr>
              <a:t>Сатирикон</a:t>
            </a:r>
            <a:r>
              <a:rPr lang="ru-RU" altLang="ru-RU" sz="1500" b="1" dirty="0" smtClean="0">
                <a:solidFill>
                  <a:srgbClr val="434343"/>
                </a:solidFill>
              </a:rPr>
              <a:t>»</a:t>
            </a:r>
          </a:p>
          <a:p>
            <a:r>
              <a:rPr lang="ru-RU" altLang="ru-RU" sz="1500" b="1" dirty="0" smtClean="0">
                <a:solidFill>
                  <a:srgbClr val="434343"/>
                </a:solidFill>
              </a:rPr>
              <a:t>МХТ им. А.П. Чехова</a:t>
            </a:r>
          </a:p>
          <a:p>
            <a:r>
              <a:rPr lang="ru-RU" altLang="ru-RU" sz="1500" b="1" dirty="0" smtClean="0">
                <a:solidFill>
                  <a:srgbClr val="434343"/>
                </a:solidFill>
              </a:rPr>
              <a:t>Театр </a:t>
            </a:r>
            <a:r>
              <a:rPr lang="ru-RU" altLang="ru-RU" sz="1500" b="1" dirty="0">
                <a:solidFill>
                  <a:srgbClr val="434343"/>
                </a:solidFill>
              </a:rPr>
              <a:t>«Мастерская» </a:t>
            </a:r>
          </a:p>
          <a:p>
            <a:r>
              <a:rPr lang="ru-RU" altLang="ru-RU" sz="1500" b="1" dirty="0">
                <a:solidFill>
                  <a:srgbClr val="434343"/>
                </a:solidFill>
              </a:rPr>
              <a:t>Кировский театр кукол</a:t>
            </a:r>
          </a:p>
          <a:p>
            <a:r>
              <a:rPr lang="ru-RU" altLang="ru-RU" sz="1500" b="1" dirty="0">
                <a:solidFill>
                  <a:srgbClr val="434343"/>
                </a:solidFill>
              </a:rPr>
              <a:t>Рязанский театр драмы</a:t>
            </a:r>
          </a:p>
          <a:p>
            <a:r>
              <a:rPr lang="ru-RU" altLang="ru-RU" sz="1500" b="1" dirty="0">
                <a:solidFill>
                  <a:srgbClr val="434343"/>
                </a:solidFill>
              </a:rPr>
              <a:t>Тбилисский театр  драмы</a:t>
            </a:r>
          </a:p>
        </p:txBody>
      </p:sp>
      <p:sp>
        <p:nvSpPr>
          <p:cNvPr id="11277" name="Прямоугольник 35"/>
          <p:cNvSpPr>
            <a:spLocks noChangeArrowheads="1"/>
          </p:cNvSpPr>
          <p:nvPr/>
        </p:nvSpPr>
        <p:spPr bwMode="auto">
          <a:xfrm>
            <a:off x="2139948" y="1320048"/>
            <a:ext cx="2286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ru-RU" sz="1600" b="1" u="none" dirty="0">
                <a:solidFill>
                  <a:srgbClr val="434343"/>
                </a:solidFill>
              </a:rPr>
              <a:t>Ответные гастроли:</a:t>
            </a:r>
          </a:p>
          <a:p>
            <a:pPr algn="r"/>
            <a:r>
              <a:rPr lang="ru-RU" altLang="ru-RU" sz="1600" b="1" dirty="0">
                <a:solidFill>
                  <a:srgbClr val="434343"/>
                </a:solidFill>
              </a:rPr>
              <a:t>«Скоморох»</a:t>
            </a:r>
          </a:p>
          <a:p>
            <a:pPr algn="r"/>
            <a:r>
              <a:rPr lang="ru-RU" altLang="ru-RU" sz="1600" b="1" dirty="0">
                <a:solidFill>
                  <a:srgbClr val="434343"/>
                </a:solidFill>
              </a:rPr>
              <a:t>«ТЮЗ» </a:t>
            </a:r>
          </a:p>
        </p:txBody>
      </p:sp>
      <p:sp>
        <p:nvSpPr>
          <p:cNvPr id="11278" name="Rectangle 3"/>
          <p:cNvSpPr>
            <a:spLocks noChangeArrowheads="1"/>
          </p:cNvSpPr>
          <p:nvPr/>
        </p:nvSpPr>
        <p:spPr bwMode="auto">
          <a:xfrm>
            <a:off x="1906551" y="2655889"/>
            <a:ext cx="2500313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altLang="ru-RU" b="1" u="none" dirty="0">
                <a:cs typeface="Times New Roman" pitchFamily="18" charset="0"/>
              </a:rPr>
              <a:t>2018 г. –</a:t>
            </a:r>
          </a:p>
          <a:p>
            <a:pPr algn="ctr"/>
            <a:r>
              <a:rPr lang="ru-RU" altLang="ru-RU" sz="3500" b="1" dirty="0">
                <a:solidFill>
                  <a:srgbClr val="C00000"/>
                </a:solidFill>
                <a:cs typeface="Times New Roman" pitchFamily="18" charset="0"/>
              </a:rPr>
              <a:t>7 750 </a:t>
            </a:r>
            <a:r>
              <a:rPr lang="ru-RU" altLang="ru-RU" u="none" dirty="0">
                <a:cs typeface="Times New Roman" pitchFamily="18" charset="0"/>
              </a:rPr>
              <a:t>зрителей</a:t>
            </a:r>
            <a:endParaRPr lang="ru-RU" altLang="ru-RU" sz="1800" u="none" dirty="0">
              <a:cs typeface="Times New Roman" pitchFamily="18" charset="0"/>
            </a:endParaRPr>
          </a:p>
        </p:txBody>
      </p:sp>
      <p:pic>
        <p:nvPicPr>
          <p:cNvPr id="11279" name="Picture 2"/>
          <p:cNvPicPr>
            <a:picLocks noChangeAspect="1" noChangeArrowheads="1"/>
          </p:cNvPicPr>
          <p:nvPr/>
        </p:nvPicPr>
        <p:blipFill>
          <a:blip r:embed="rId6"/>
          <a:srcRect l="1646" r="3928"/>
          <a:stretch>
            <a:fillRect/>
          </a:stretch>
        </p:blipFill>
        <p:spPr bwMode="auto">
          <a:xfrm>
            <a:off x="4519613" y="1354141"/>
            <a:ext cx="4624387" cy="2147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 bwMode="auto">
          <a:xfrm>
            <a:off x="0" y="3619500"/>
            <a:ext cx="91440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4519613" y="947649"/>
            <a:ext cx="33750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altLang="ru-RU" sz="20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Мероприятия - драйверы</a:t>
            </a: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4316409" y="3905250"/>
            <a:ext cx="4961001" cy="47625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u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«Большой </a:t>
            </a:r>
            <a:r>
              <a:rPr lang="ru-RU" sz="2400" b="1" u="none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Амикан</a:t>
            </a:r>
            <a:r>
              <a:rPr lang="ru-RU" sz="2400" b="1" u="non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 2018 год</a:t>
            </a:r>
            <a:br>
              <a:rPr lang="ru-RU" sz="2400" b="1" u="non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1200" b="1" i="1" u="none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Верхнекетский</a:t>
            </a:r>
            <a:r>
              <a:rPr lang="ru-RU" sz="1200" b="1" i="1" u="non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район</a:t>
            </a:r>
            <a:endParaRPr lang="ru-RU" sz="2400" b="1" i="1" u="non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1283" name="Picture 2" descr="Z:\ФОТО\2018\Большой Амикан\Праздник охотника_18.JPG"/>
          <p:cNvPicPr>
            <a:picLocks noChangeAspect="1" noChangeArrowheads="1"/>
          </p:cNvPicPr>
          <p:nvPr/>
        </p:nvPicPr>
        <p:blipFill>
          <a:blip r:embed="rId7"/>
          <a:srcRect r="4443"/>
          <a:stretch>
            <a:fillRect/>
          </a:stretch>
        </p:blipFill>
        <p:spPr bwMode="auto">
          <a:xfrm>
            <a:off x="6846888" y="4524390"/>
            <a:ext cx="2236189" cy="1752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5" name="Прямоугольник 21"/>
          <p:cNvSpPr>
            <a:spLocks noChangeArrowheads="1"/>
          </p:cNvSpPr>
          <p:nvPr/>
        </p:nvSpPr>
        <p:spPr bwMode="auto">
          <a:xfrm>
            <a:off x="3478213" y="4448175"/>
            <a:ext cx="7143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500" b="1">
                <a:solidFill>
                  <a:srgbClr val="C00000"/>
                </a:solidFill>
              </a:rPr>
              <a:t>66</a:t>
            </a:r>
            <a:r>
              <a:rPr lang="ru-RU" altLang="ru-RU" sz="5000" b="1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192463" y="5164138"/>
            <a:ext cx="1296987" cy="2921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мероприятий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267075" y="5976938"/>
            <a:ext cx="947738" cy="2921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зрителей</a:t>
            </a:r>
          </a:p>
        </p:txBody>
      </p:sp>
      <p:pic>
        <p:nvPicPr>
          <p:cNvPr id="25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8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27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 bwMode="auto">
          <a:xfrm>
            <a:off x="8545768" y="648615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9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http://towiki.ru/w/images/thumb/0/09/Tomsk_region_blank.png/300px-Tomsk_region_blan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4575" y="1866940"/>
            <a:ext cx="5945188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5338773" y="4314865"/>
            <a:ext cx="2039938" cy="338137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Асиновская ДШИ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954757" y="4795877"/>
            <a:ext cx="1866900" cy="338138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Зырянская ДШИ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16162" y="4916512"/>
            <a:ext cx="2255838" cy="338138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ДШИ с. Мельниково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507189" y="3886240"/>
            <a:ext cx="2293938" cy="338137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non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Тегульдетская</a:t>
            </a:r>
            <a:r>
              <a:rPr lang="ru-RU" sz="16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ДШИ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119727" y="3314740"/>
            <a:ext cx="2336800" cy="338137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u="none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Верхнекетская</a:t>
            </a:r>
            <a:r>
              <a:rPr lang="ru-RU" sz="1600" b="1" u="none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 ДШИ</a:t>
            </a:r>
          </a:p>
        </p:txBody>
      </p:sp>
      <p:sp>
        <p:nvSpPr>
          <p:cNvPr id="39" name="TextBox 38"/>
          <p:cNvSpPr txBox="1"/>
          <p:nvPr/>
        </p:nvSpPr>
        <p:spPr>
          <a:xfrm flipH="1">
            <a:off x="4357688" y="836577"/>
            <a:ext cx="4643437" cy="1662113"/>
          </a:xfrm>
          <a:prstGeom prst="homePlate">
            <a:avLst/>
          </a:prstGeom>
          <a:solidFill>
            <a:srgbClr val="DBE8F3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>
              <a:defRPr/>
            </a:pPr>
            <a:r>
              <a:rPr lang="ru-RU" b="1" u="none" dirty="0">
                <a:solidFill>
                  <a:sysClr val="windowText" lastClr="000000"/>
                </a:solidFill>
              </a:rPr>
              <a:t>                    </a:t>
            </a:r>
            <a:r>
              <a:rPr lang="ru-RU" b="1" u="none" dirty="0">
                <a:solidFill>
                  <a:srgbClr val="315683"/>
                </a:solidFill>
              </a:rPr>
              <a:t>В 2018 году Томская область запустила </a:t>
            </a:r>
            <a:r>
              <a:rPr lang="ru-RU" b="1" u="none" dirty="0" err="1">
                <a:solidFill>
                  <a:srgbClr val="315683"/>
                </a:solidFill>
              </a:rPr>
              <a:t>пилотный</a:t>
            </a:r>
            <a:r>
              <a:rPr lang="ru-RU" b="1" u="none" dirty="0">
                <a:solidFill>
                  <a:srgbClr val="315683"/>
                </a:solidFill>
              </a:rPr>
              <a:t> проект по переводу детских школ искусств на уровень субъекта, в рамках реализации которого запланирован перевод </a:t>
            </a:r>
            <a:br>
              <a:rPr lang="ru-RU" b="1" u="none" dirty="0">
                <a:solidFill>
                  <a:srgbClr val="315683"/>
                </a:solidFill>
              </a:rPr>
            </a:br>
            <a:r>
              <a:rPr lang="ru-RU" sz="1800" b="1" u="none" dirty="0">
                <a:solidFill>
                  <a:srgbClr val="315683"/>
                </a:solidFill>
              </a:rPr>
              <a:t>38</a:t>
            </a:r>
            <a:r>
              <a:rPr lang="ru-RU" b="1" u="none" dirty="0">
                <a:solidFill>
                  <a:srgbClr val="315683"/>
                </a:solidFill>
              </a:rPr>
              <a:t> учреждений художественного образования региона в ведение Департамента по культуре и туризму Томской области</a:t>
            </a:r>
          </a:p>
        </p:txBody>
      </p:sp>
      <p:sp>
        <p:nvSpPr>
          <p:cNvPr id="40" name="Загнутый угол 39"/>
          <p:cNvSpPr/>
          <p:nvPr/>
        </p:nvSpPr>
        <p:spPr>
          <a:xfrm>
            <a:off x="247650" y="1320765"/>
            <a:ext cx="2571750" cy="1928812"/>
          </a:xfrm>
          <a:prstGeom prst="foldedCorner">
            <a:avLst/>
          </a:prstGeom>
          <a:solidFill>
            <a:srgbClr val="DBE8F3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r">
              <a:defRPr/>
            </a:pPr>
            <a:endParaRPr lang="ru-RU" sz="1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ru-RU" sz="1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ru-RU" sz="1700" b="1" u="none" dirty="0" smtClean="0">
                <a:solidFill>
                  <a:srgbClr val="315683"/>
                </a:solidFill>
              </a:rPr>
              <a:t>Поддержка </a:t>
            </a:r>
          </a:p>
          <a:p>
            <a:pPr>
              <a:defRPr/>
            </a:pPr>
            <a:r>
              <a:rPr lang="ru-RU" sz="1700" b="1" u="none" dirty="0" smtClean="0">
                <a:solidFill>
                  <a:srgbClr val="315683"/>
                </a:solidFill>
              </a:rPr>
              <a:t>Минкультуры России: </a:t>
            </a:r>
          </a:p>
          <a:p>
            <a:pPr>
              <a:defRPr/>
            </a:pPr>
            <a:r>
              <a:rPr lang="ru-RU" sz="1600" b="1" u="none" dirty="0" smtClean="0">
                <a:solidFill>
                  <a:srgbClr val="315683"/>
                </a:solidFill>
              </a:rPr>
              <a:t>- сертификаты на приобретение 14 наборов духовых инструментов</a:t>
            </a:r>
          </a:p>
          <a:p>
            <a:pPr>
              <a:defRPr/>
            </a:pPr>
            <a:r>
              <a:rPr lang="ru-RU" sz="1600" b="1" u="none" dirty="0" smtClean="0">
                <a:solidFill>
                  <a:srgbClr val="315683"/>
                </a:solidFill>
              </a:rPr>
              <a:t>- интерактивные доски с проектором </a:t>
            </a:r>
            <a:r>
              <a:rPr lang="ru-RU" sz="1600" b="1" u="none" dirty="0" err="1" smtClean="0">
                <a:solidFill>
                  <a:srgbClr val="315683"/>
                </a:solidFill>
              </a:rPr>
              <a:t>SmartBoard</a:t>
            </a:r>
            <a:endParaRPr lang="ru-RU" sz="1600" b="1" u="none" dirty="0" smtClean="0">
              <a:solidFill>
                <a:srgbClr val="315683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ru-RU" sz="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>
              <a:defRPr/>
            </a:pPr>
            <a:endParaRPr lang="ru-RU" sz="1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2304" name="Picture 6" descr="C:\Users\gks.CCT\Desktop\Ксения\Задания\Задание Волка\Итоги 2018 года пресс-конференция КАФ\MINCULT_RUS_RGB.png"/>
          <p:cNvPicPr>
            <a:picLocks noChangeAspect="1" noChangeArrowheads="1"/>
          </p:cNvPicPr>
          <p:nvPr/>
        </p:nvPicPr>
        <p:blipFill>
          <a:blip r:embed="rId6"/>
          <a:srcRect b="19249"/>
          <a:stretch>
            <a:fillRect/>
          </a:stretch>
        </p:blipFill>
        <p:spPr bwMode="auto">
          <a:xfrm>
            <a:off x="1425575" y="963577"/>
            <a:ext cx="965200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Заголовок 1"/>
          <p:cNvSpPr txBox="1">
            <a:spLocks/>
          </p:cNvSpPr>
          <p:nvPr/>
        </p:nvSpPr>
        <p:spPr>
          <a:xfrm>
            <a:off x="979488" y="0"/>
            <a:ext cx="822960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u="none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Перевод учреждений художественного </a:t>
            </a:r>
            <a:endParaRPr lang="ru-RU" sz="2000" b="1" u="none" dirty="0" smtClean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2000" b="1" u="none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образования в </a:t>
            </a:r>
            <a:r>
              <a:rPr lang="ru-RU" sz="2000" b="1" u="none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ведение Томской области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060941" y="5309490"/>
            <a:ext cx="2468572" cy="276999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u="none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ДШИ п.Зональная Станция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060941" y="5890476"/>
            <a:ext cx="1700240" cy="276999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u="none" dirty="0" smtClean="0"/>
              <a:t> ДШИ д.Кисловка</a:t>
            </a:r>
            <a:endParaRPr lang="ru-RU" sz="1200" b="1" u="none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060941" y="6182580"/>
            <a:ext cx="1700240" cy="276999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u="none" dirty="0" smtClean="0"/>
              <a:t>ДШИ п. Мирный</a:t>
            </a:r>
            <a:endParaRPr lang="ru-RU" sz="1200" b="1" u="none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060941" y="5598372"/>
            <a:ext cx="2066969" cy="276999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u="none" dirty="0" smtClean="0"/>
              <a:t>ДШИ п. Молодежный</a:t>
            </a:r>
            <a:endParaRPr lang="ru-RU" sz="1200" b="1" u="none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7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86347" y="4816494"/>
            <a:ext cx="503228" cy="523067"/>
          </a:xfrm>
          <a:prstGeom prst="rect">
            <a:avLst/>
          </a:prstGeom>
          <a:noFill/>
        </p:spPr>
      </p:pic>
      <p:sp>
        <p:nvSpPr>
          <p:cNvPr id="63" name="Левая круглая скобка 62"/>
          <p:cNvSpPr/>
          <p:nvPr/>
        </p:nvSpPr>
        <p:spPr>
          <a:xfrm>
            <a:off x="5096669" y="5327676"/>
            <a:ext cx="71438" cy="1214446"/>
          </a:xfrm>
          <a:prstGeom prst="leftBracket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89447" y="4010063"/>
            <a:ext cx="285753" cy="285752"/>
          </a:xfrm>
          <a:prstGeom prst="rect">
            <a:avLst/>
          </a:prstGeom>
          <a:noFill/>
        </p:spPr>
      </p:pic>
      <p:sp>
        <p:nvSpPr>
          <p:cNvPr id="65" name="TextBox 64"/>
          <p:cNvSpPr txBox="1"/>
          <p:nvPr/>
        </p:nvSpPr>
        <p:spPr>
          <a:xfrm>
            <a:off x="2417780" y="3674654"/>
            <a:ext cx="2357420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u="none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Молчановская</a:t>
            </a:r>
            <a:r>
              <a:rPr lang="ru-RU" sz="1600" b="1" u="none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ДМШ</a:t>
            </a:r>
          </a:p>
        </p:txBody>
      </p:sp>
      <p:pic>
        <p:nvPicPr>
          <p:cNvPr id="66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4116" y="4261429"/>
            <a:ext cx="482538" cy="445526"/>
          </a:xfrm>
          <a:prstGeom prst="rect">
            <a:avLst/>
          </a:prstGeom>
          <a:noFill/>
        </p:spPr>
      </p:pic>
      <p:sp>
        <p:nvSpPr>
          <p:cNvPr id="67" name="TextBox 66"/>
          <p:cNvSpPr txBox="1"/>
          <p:nvPr/>
        </p:nvSpPr>
        <p:spPr>
          <a:xfrm>
            <a:off x="1044575" y="4047331"/>
            <a:ext cx="2010575" cy="338554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u="none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Парбигская</a:t>
            </a:r>
            <a:r>
              <a:rPr lang="ru-RU" sz="1600" b="1" u="none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ДМШ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044575" y="4457323"/>
            <a:ext cx="2010575" cy="338554"/>
          </a:xfrm>
          <a:prstGeom prst="rect">
            <a:avLst/>
          </a:prstGeom>
          <a:solidFill>
            <a:srgbClr val="FCD5B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u="none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Бакчарская</a:t>
            </a:r>
            <a:r>
              <a:rPr lang="ru-RU" sz="1600" b="1" u="none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ДШИ</a:t>
            </a:r>
          </a:p>
        </p:txBody>
      </p:sp>
      <p:sp>
        <p:nvSpPr>
          <p:cNvPr id="69" name="Левая круглая скобка 68"/>
          <p:cNvSpPr/>
          <p:nvPr/>
        </p:nvSpPr>
        <p:spPr>
          <a:xfrm flipH="1">
            <a:off x="3075118" y="4081497"/>
            <a:ext cx="51469" cy="642942"/>
          </a:xfrm>
          <a:prstGeom prst="leftBracket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u="none"/>
          </a:p>
        </p:txBody>
      </p:sp>
      <p:pic>
        <p:nvPicPr>
          <p:cNvPr id="12296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62461" y="4784765"/>
            <a:ext cx="28575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75325" y="472444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32388" y="4295815"/>
            <a:ext cx="28575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346825" y="3938627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3" descr="C:\Users\gks.CCT\Desktop\Ксения\Задания\Задание Волка\Итоги 2018 года пресс-конференция КАФ\toms_g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18074" y="3314740"/>
            <a:ext cx="3381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Прямоугольник 70"/>
          <p:cNvSpPr/>
          <p:nvPr/>
        </p:nvSpPr>
        <p:spPr>
          <a:xfrm>
            <a:off x="226953" y="5769015"/>
            <a:ext cx="1095391" cy="550915"/>
          </a:xfrm>
          <a:prstGeom prst="rect">
            <a:avLst/>
          </a:prstGeom>
          <a:solidFill>
            <a:srgbClr val="DBE8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u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2019 г.</a:t>
            </a:r>
            <a:endParaRPr lang="ru-RU" sz="1800" b="1" u="none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1358855" y="5769015"/>
            <a:ext cx="1095391" cy="5509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u="none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2020 г.</a:t>
            </a:r>
            <a:endParaRPr lang="ru-RU" sz="1800" b="1" u="none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 bwMode="auto">
          <a:xfrm>
            <a:off x="8545768" y="648615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10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gks.CCT\Desktop\Ксения\Задания\Задание Шагова\II Отраслевое собрание\-gallery-lunacharskii(1)-146110308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4707" y="690525"/>
            <a:ext cx="2157396" cy="2145173"/>
          </a:xfrm>
          <a:prstGeom prst="rect">
            <a:avLst/>
          </a:prstGeom>
          <a:noFill/>
        </p:spPr>
      </p:pic>
      <p:pic>
        <p:nvPicPr>
          <p:cNvPr id="15363" name="Picture 3" descr="C:\Users\gks.CCT\Desktop\Ксения\Задания\Задание Волка\Итоги 2018 года пресс-конференция КАФ\372_big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3209" y="3648078"/>
            <a:ext cx="2027906" cy="1424007"/>
          </a:xfrm>
          <a:prstGeom prst="rect">
            <a:avLst/>
          </a:prstGeom>
          <a:noFill/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979488" y="0"/>
            <a:ext cx="822960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u="none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Перевод учреждений художественного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000" b="1" u="none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Образования в </a:t>
            </a:r>
            <a:r>
              <a:rPr lang="ru-RU" sz="2000" b="1" u="none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ведение Томской области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4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981869" y="-76248"/>
            <a:ext cx="8229600" cy="85725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u="none" dirty="0" smtClean="0">
                <a:solidFill>
                  <a:schemeClr val="bg1"/>
                </a:solidFill>
                <a:ea typeface="+mj-ea"/>
              </a:rPr>
              <a:t>Конкурсы и премии в сфере культуры</a:t>
            </a:r>
            <a:endParaRPr lang="ru-RU" sz="2400" b="1" u="none" dirty="0">
              <a:solidFill>
                <a:schemeClr val="bg1"/>
              </a:solidFill>
              <a:ea typeface="+mj-ea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6760" y="3693891"/>
            <a:ext cx="2709837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ea typeface="Times New Roman" pitchFamily="18" charset="0"/>
              </a:rPr>
              <a:t>«Лучший по профессии в индустрии туризма»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 bwMode="auto">
          <a:xfrm>
            <a:off x="4802130" y="3355974"/>
            <a:ext cx="40894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400" b="1" u="none" dirty="0" smtClean="0">
                <a:solidFill>
                  <a:schemeClr val="tx2"/>
                </a:solidFill>
              </a:rPr>
              <a:t>10 Лучших работников культуры года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4791078" y="940780"/>
            <a:ext cx="421004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400" b="1" u="none" dirty="0" smtClean="0">
                <a:solidFill>
                  <a:schemeClr val="tx2"/>
                </a:solidFill>
              </a:rPr>
              <a:t>12 Лауреатов премии Томской области в сфере образования, науки, здравоохранения и культуры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17414" y="1092168"/>
            <a:ext cx="27384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none" dirty="0" smtClean="0">
                <a:solidFill>
                  <a:schemeClr val="tx2"/>
                </a:solidFill>
              </a:rPr>
              <a:t>Лауреат премии им. А.В. Луначарского</a:t>
            </a:r>
            <a:r>
              <a:rPr lang="ru-RU" u="none" dirty="0" smtClean="0"/>
              <a:t> </a:t>
            </a:r>
            <a:endParaRPr lang="ru-RU" u="none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88122" y="2892208"/>
            <a:ext cx="43108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u="none" dirty="0" smtClean="0"/>
              <a:t>начальник электроосветительного цеха Театра драмы - Долгих А.В.</a:t>
            </a:r>
            <a:endParaRPr lang="ru-RU" sz="1800" b="1" u="none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61148" y="5483098"/>
            <a:ext cx="38703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u="none" dirty="0" err="1" smtClean="0"/>
              <a:t>Шанина</a:t>
            </a:r>
            <a:r>
              <a:rPr lang="ru-RU" sz="1800" b="1" u="none" dirty="0" smtClean="0"/>
              <a:t> Н.А. – менеджер по туризму ООО «Армада» </a:t>
            </a:r>
            <a:endParaRPr lang="ru-RU" sz="1800" b="1" u="none" dirty="0"/>
          </a:p>
        </p:txBody>
      </p:sp>
      <p:sp>
        <p:nvSpPr>
          <p:cNvPr id="22" name="TextBox 21"/>
          <p:cNvSpPr txBox="1"/>
          <p:nvPr/>
        </p:nvSpPr>
        <p:spPr bwMode="auto">
          <a:xfrm>
            <a:off x="6389584" y="4186971"/>
            <a:ext cx="261154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Премия – </a:t>
            </a:r>
            <a:r>
              <a:rPr lang="ru-RU" sz="2000" b="1" u="none" dirty="0" smtClean="0">
                <a:solidFill>
                  <a:srgbClr val="C00000"/>
                </a:solidFill>
                <a:latin typeface="Calibri" pitchFamily="34" charset="0"/>
              </a:rPr>
              <a:t>50 тыс. руб.</a:t>
            </a:r>
          </a:p>
        </p:txBody>
      </p:sp>
      <p:sp>
        <p:nvSpPr>
          <p:cNvPr id="25" name="TextBox 24"/>
          <p:cNvSpPr txBox="1"/>
          <p:nvPr/>
        </p:nvSpPr>
        <p:spPr bwMode="auto">
          <a:xfrm>
            <a:off x="297661" y="5072085"/>
            <a:ext cx="2628936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Премия – </a:t>
            </a:r>
            <a:r>
              <a:rPr lang="ru-RU" sz="2000" b="1" u="none" dirty="0" smtClean="0">
                <a:solidFill>
                  <a:srgbClr val="C00000"/>
                </a:solidFill>
                <a:latin typeface="Calibri" pitchFamily="34" charset="0"/>
              </a:rPr>
              <a:t>30 тыс. руб.</a:t>
            </a:r>
          </a:p>
        </p:txBody>
      </p:sp>
      <p:sp>
        <p:nvSpPr>
          <p:cNvPr id="24" name="TextBox 23"/>
          <p:cNvSpPr txBox="1"/>
          <p:nvPr/>
        </p:nvSpPr>
        <p:spPr bwMode="auto">
          <a:xfrm>
            <a:off x="261148" y="2479662"/>
            <a:ext cx="281150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Премия – </a:t>
            </a:r>
            <a:r>
              <a:rPr lang="ru-RU" sz="2000" b="1" u="none" dirty="0" smtClean="0">
                <a:solidFill>
                  <a:srgbClr val="C00000"/>
                </a:solidFill>
                <a:latin typeface="Calibri" pitchFamily="34" charset="0"/>
              </a:rPr>
              <a:t>250 тыс. руб.</a:t>
            </a:r>
          </a:p>
        </p:txBody>
      </p:sp>
      <p:sp>
        <p:nvSpPr>
          <p:cNvPr id="26" name="TextBox 25"/>
          <p:cNvSpPr txBox="1"/>
          <p:nvPr/>
        </p:nvSpPr>
        <p:spPr bwMode="auto">
          <a:xfrm>
            <a:off x="4802130" y="4884184"/>
            <a:ext cx="408945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400" b="1" u="none" dirty="0" smtClean="0">
                <a:solidFill>
                  <a:schemeClr val="tx2"/>
                </a:solidFill>
              </a:rPr>
              <a:t>8 Лучших сельских работников культуры года</a:t>
            </a:r>
          </a:p>
        </p:txBody>
      </p:sp>
      <p:sp>
        <p:nvSpPr>
          <p:cNvPr id="27" name="TextBox 26"/>
          <p:cNvSpPr txBox="1"/>
          <p:nvPr/>
        </p:nvSpPr>
        <p:spPr bwMode="auto">
          <a:xfrm>
            <a:off x="6389584" y="5729319"/>
            <a:ext cx="261154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Премия – </a:t>
            </a:r>
            <a:r>
              <a:rPr lang="ru-RU" sz="2000" b="1" u="none" dirty="0" smtClean="0">
                <a:solidFill>
                  <a:srgbClr val="C00000"/>
                </a:solidFill>
                <a:latin typeface="Calibri" pitchFamily="34" charset="0"/>
              </a:rPr>
              <a:t>50 тыс. руб.</a:t>
            </a:r>
          </a:p>
        </p:txBody>
      </p:sp>
      <p:sp>
        <p:nvSpPr>
          <p:cNvPr id="28" name="TextBox 27"/>
          <p:cNvSpPr txBox="1"/>
          <p:nvPr/>
        </p:nvSpPr>
        <p:spPr bwMode="auto">
          <a:xfrm>
            <a:off x="6389584" y="2679717"/>
            <a:ext cx="2611541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Премия – </a:t>
            </a:r>
            <a:r>
              <a:rPr lang="ru-RU" sz="2000" b="1" u="none" dirty="0" smtClean="0">
                <a:solidFill>
                  <a:srgbClr val="C00000"/>
                </a:solidFill>
                <a:latin typeface="Calibri" pitchFamily="34" charset="0"/>
              </a:rPr>
              <a:t>50 тыс. руб.</a:t>
            </a:r>
          </a:p>
        </p:txBody>
      </p:sp>
      <p:sp>
        <p:nvSpPr>
          <p:cNvPr id="23" name="TextBox 22"/>
          <p:cNvSpPr txBox="1"/>
          <p:nvPr/>
        </p:nvSpPr>
        <p:spPr bwMode="auto">
          <a:xfrm>
            <a:off x="8545768" y="6496092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11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2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Users\gks.CCT\Desktop\Ксения\Задания\Задание Волка\Итоги 2018 года пресс-конференция КАФ\97b940b3e5d8b4b5f4f5393dea50a5ca.jpg"/>
          <p:cNvPicPr>
            <a:picLocks noChangeAspect="1" noChangeArrowheads="1"/>
          </p:cNvPicPr>
          <p:nvPr/>
        </p:nvPicPr>
        <p:blipFill>
          <a:blip r:embed="rId5"/>
          <a:srcRect l="1213"/>
          <a:stretch>
            <a:fillRect/>
          </a:stretch>
        </p:blipFill>
        <p:spPr bwMode="auto">
          <a:xfrm>
            <a:off x="6025223" y="886668"/>
            <a:ext cx="3028950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Прямоугольник 6"/>
          <p:cNvSpPr>
            <a:spLocks noChangeArrowheads="1"/>
          </p:cNvSpPr>
          <p:nvPr/>
        </p:nvSpPr>
        <p:spPr bwMode="auto">
          <a:xfrm>
            <a:off x="1301750" y="153988"/>
            <a:ext cx="65198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 u="none" dirty="0">
                <a:solidFill>
                  <a:schemeClr val="bg1"/>
                </a:solidFill>
                <a:latin typeface="Calibri" pitchFamily="34" charset="0"/>
              </a:rPr>
              <a:t>Достижения в сфере туризма</a:t>
            </a:r>
          </a:p>
        </p:txBody>
      </p:sp>
      <p:pic>
        <p:nvPicPr>
          <p:cNvPr id="13320" name="Рисунок 9" descr="DSC_038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16409" y="3005153"/>
            <a:ext cx="4737764" cy="3638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3" name="Прямоугольник 14"/>
          <p:cNvSpPr>
            <a:spLocks noChangeArrowheads="1"/>
          </p:cNvSpPr>
          <p:nvPr/>
        </p:nvSpPr>
        <p:spPr bwMode="auto">
          <a:xfrm>
            <a:off x="6178572" y="3063870"/>
            <a:ext cx="2800386" cy="1077218"/>
          </a:xfrm>
          <a:prstGeom prst="rect">
            <a:avLst/>
          </a:prstGeom>
          <a:solidFill>
            <a:srgbClr val="FFFFFF">
              <a:alpha val="72941"/>
            </a:srgb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600" b="1" u="none" dirty="0" smtClean="0">
                <a:solidFill>
                  <a:schemeClr val="tx1"/>
                </a:solidFill>
                <a:cs typeface="Times New Roman" pitchFamily="18" charset="0"/>
              </a:rPr>
              <a:t>«Национальная программа детского </a:t>
            </a:r>
            <a:r>
              <a:rPr lang="ru-RU" sz="1600" b="1" u="none" dirty="0">
                <a:solidFill>
                  <a:schemeClr val="tx1"/>
                </a:solidFill>
                <a:cs typeface="Times New Roman" pitchFamily="18" charset="0"/>
              </a:rPr>
              <a:t>культурно-познавательного </a:t>
            </a:r>
            <a:r>
              <a:rPr lang="ru-RU" sz="1600" b="1" u="none" dirty="0" smtClean="0">
                <a:solidFill>
                  <a:schemeClr val="tx1"/>
                </a:solidFill>
                <a:cs typeface="Times New Roman" pitchFamily="18" charset="0"/>
              </a:rPr>
              <a:t>туризма» – 420 участников</a:t>
            </a:r>
            <a:endParaRPr lang="ru-RU" sz="1600" b="1" u="none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 bwMode="auto">
          <a:xfrm rot="10800000">
            <a:off x="-320679" y="-2237581"/>
            <a:ext cx="9110662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7" name="Picture 2" descr="Z:\)) СОТРУДНИКИ ДЕПАРТАМЕНТА\Гайченко\от Дениной\Томская область_Янов хутор_Мельница_Гостевой домик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0462" y="886668"/>
            <a:ext cx="2711450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2881912" y="2078019"/>
            <a:ext cx="3150608" cy="830997"/>
          </a:xfrm>
          <a:prstGeom prst="rect">
            <a:avLst/>
          </a:prstGeom>
          <a:solidFill>
            <a:srgbClr val="FFFFFF">
              <a:alpha val="72941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u="none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сельский парк «Околица» -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u="none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5 место в Топ-10 лучших </a:t>
            </a:r>
            <a:r>
              <a:rPr lang="ru-RU" sz="1600" b="1" u="none" kern="0" dirty="0" err="1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этнопарков</a:t>
            </a:r>
            <a:r>
              <a:rPr lang="ru-RU" sz="1600" b="1" u="none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 РФ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81912" y="946116"/>
            <a:ext cx="3143311" cy="1077218"/>
          </a:xfrm>
          <a:prstGeom prst="rect">
            <a:avLst/>
          </a:prstGeom>
          <a:solidFill>
            <a:srgbClr val="FFFFFF">
              <a:alpha val="72941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u="none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этнокультурный комплекс «Янов хутор» </a:t>
            </a:r>
            <a:r>
              <a:rPr lang="ru-RU" sz="1600" b="1" u="none" kern="0" dirty="0" smtClean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и «Околица</a:t>
            </a:r>
            <a:r>
              <a:rPr lang="ru-RU" sz="1600" b="1" u="none" kern="0" dirty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» - лучшие практики </a:t>
            </a:r>
            <a:r>
              <a:rPr lang="ru-RU" sz="1600" b="1" u="none" kern="0" dirty="0" err="1" smtClean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этно-туризма</a:t>
            </a:r>
            <a:r>
              <a:rPr lang="ru-RU" sz="1600" b="1" u="none" kern="0" dirty="0" smtClean="0">
                <a:solidFill>
                  <a:sysClr val="windowText" lastClr="000000">
                    <a:lumMod val="95000"/>
                    <a:lumOff val="5000"/>
                  </a:sysClr>
                </a:solidFill>
                <a:latin typeface="Arial" charset="0"/>
                <a:cs typeface="Arial" charset="0"/>
              </a:rPr>
              <a:t> Минкультуры</a:t>
            </a:r>
            <a:endParaRPr lang="ru-RU" sz="1600" b="1" u="none" kern="0" dirty="0">
              <a:solidFill>
                <a:sysClr val="windowText" lastClr="000000">
                  <a:lumMod val="95000"/>
                  <a:lumOff val="5000"/>
                </a:sysClr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TextBox 21"/>
          <p:cNvSpPr txBox="1"/>
          <p:nvPr/>
        </p:nvSpPr>
        <p:spPr bwMode="auto">
          <a:xfrm>
            <a:off x="44388" y="3136896"/>
            <a:ext cx="17970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ru-RU" sz="26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Динамика </a:t>
            </a:r>
            <a:r>
              <a:rPr lang="ru-RU" sz="2600" b="1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турпотока</a:t>
            </a:r>
            <a:endParaRPr lang="ru-RU" sz="26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27" name="Прямоугольник 14"/>
          <p:cNvSpPr>
            <a:spLocks noChangeArrowheads="1"/>
          </p:cNvSpPr>
          <p:nvPr/>
        </p:nvSpPr>
        <p:spPr bwMode="auto">
          <a:xfrm>
            <a:off x="4389434" y="5656293"/>
            <a:ext cx="3870379" cy="923330"/>
          </a:xfrm>
          <a:prstGeom prst="rect">
            <a:avLst/>
          </a:prstGeom>
          <a:solidFill>
            <a:srgbClr val="FFFFFF">
              <a:alpha val="72941"/>
            </a:srgbClr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ru-RU" sz="1800" b="1" u="none" dirty="0" smtClean="0">
                <a:cs typeface="Times New Roman" pitchFamily="18" charset="0"/>
              </a:rPr>
              <a:t>Проект «Знакомство жителей Томской области с родным краем» – 3 451 участников</a:t>
            </a:r>
          </a:p>
        </p:txBody>
      </p:sp>
      <p:sp>
        <p:nvSpPr>
          <p:cNvPr id="30" name="Прямоугольник с двумя скругленными соседними углами 29"/>
          <p:cNvSpPr/>
          <p:nvPr/>
        </p:nvSpPr>
        <p:spPr>
          <a:xfrm>
            <a:off x="426053" y="5385799"/>
            <a:ext cx="766773" cy="854701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с двумя скругленными соседними углами 30"/>
          <p:cNvSpPr/>
          <p:nvPr/>
        </p:nvSpPr>
        <p:spPr>
          <a:xfrm>
            <a:off x="1285830" y="4779981"/>
            <a:ext cx="766773" cy="1460520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с двумя скругленными соседними углами 31"/>
          <p:cNvSpPr/>
          <p:nvPr/>
        </p:nvSpPr>
        <p:spPr>
          <a:xfrm>
            <a:off x="2162142" y="4122747"/>
            <a:ext cx="766773" cy="2117754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с двумя скругленными соседними углами 32"/>
          <p:cNvSpPr/>
          <p:nvPr/>
        </p:nvSpPr>
        <p:spPr>
          <a:xfrm>
            <a:off x="3038454" y="3830643"/>
            <a:ext cx="766773" cy="2409858"/>
          </a:xfrm>
          <a:prstGeom prst="round2Same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TextBox 33"/>
          <p:cNvSpPr txBox="1"/>
          <p:nvPr/>
        </p:nvSpPr>
        <p:spPr bwMode="auto">
          <a:xfrm>
            <a:off x="426052" y="6240501"/>
            <a:ext cx="7667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2015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1285830" y="6240501"/>
            <a:ext cx="7667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2016</a:t>
            </a:r>
          </a:p>
        </p:txBody>
      </p:sp>
      <p:sp>
        <p:nvSpPr>
          <p:cNvPr id="36" name="TextBox 35"/>
          <p:cNvSpPr txBox="1"/>
          <p:nvPr/>
        </p:nvSpPr>
        <p:spPr bwMode="auto">
          <a:xfrm>
            <a:off x="2198655" y="6242034"/>
            <a:ext cx="7667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2017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3074967" y="6240501"/>
            <a:ext cx="7667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eaLnBrk="0" hangingPunct="0"/>
            <a:r>
              <a:rPr lang="ru-RU" sz="2000" b="1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2018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373005" y="4717858"/>
            <a:ext cx="887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ru-RU" sz="2400" b="1" u="none" dirty="0" smtClean="0">
                <a:latin typeface="Calibri" pitchFamily="34" charset="0"/>
              </a:rPr>
              <a:t>550,5 </a:t>
            </a:r>
            <a:br>
              <a:rPr lang="ru-RU" sz="2400" b="1" u="none" dirty="0" smtClean="0">
                <a:latin typeface="Calibri" pitchFamily="34" charset="0"/>
              </a:rPr>
            </a:br>
            <a:r>
              <a:rPr lang="ru-RU" sz="1200" b="1" u="none" dirty="0" smtClean="0">
                <a:latin typeface="Calibri" pitchFamily="34" charset="0"/>
              </a:rPr>
              <a:t>тыс.чел.</a:t>
            </a:r>
            <a:endParaRPr lang="ru-RU" sz="2400" b="1" u="none" dirty="0" smtClean="0">
              <a:latin typeface="Calibri" pitchFamily="34" charset="0"/>
            </a:endParaRPr>
          </a:p>
        </p:txBody>
      </p:sp>
      <p:sp>
        <p:nvSpPr>
          <p:cNvPr id="39" name="TextBox 38"/>
          <p:cNvSpPr txBox="1"/>
          <p:nvPr/>
        </p:nvSpPr>
        <p:spPr bwMode="auto">
          <a:xfrm>
            <a:off x="1238265" y="4141088"/>
            <a:ext cx="887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ru-RU" sz="2400" b="1" u="none" dirty="0" smtClean="0">
                <a:latin typeface="Calibri" pitchFamily="34" charset="0"/>
              </a:rPr>
              <a:t>601,3 </a:t>
            </a:r>
            <a:br>
              <a:rPr lang="ru-RU" sz="2400" b="1" u="none" dirty="0" smtClean="0">
                <a:latin typeface="Calibri" pitchFamily="34" charset="0"/>
              </a:rPr>
            </a:br>
            <a:r>
              <a:rPr lang="ru-RU" sz="1200" b="1" u="none" dirty="0" smtClean="0">
                <a:latin typeface="Calibri" pitchFamily="34" charset="0"/>
              </a:rPr>
              <a:t>тыс.чел.</a:t>
            </a:r>
            <a:endParaRPr lang="ru-RU" sz="2400" b="1" u="none" dirty="0" smtClean="0">
              <a:latin typeface="Calibri" pitchFamily="34" charset="0"/>
            </a:endParaRPr>
          </a:p>
        </p:txBody>
      </p:sp>
      <p:sp>
        <p:nvSpPr>
          <p:cNvPr id="40" name="TextBox 39"/>
          <p:cNvSpPr txBox="1"/>
          <p:nvPr/>
        </p:nvSpPr>
        <p:spPr bwMode="auto">
          <a:xfrm>
            <a:off x="2089116" y="3476416"/>
            <a:ext cx="887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ru-RU" sz="2400" b="1" u="none" dirty="0" smtClean="0">
                <a:latin typeface="Calibri" pitchFamily="34" charset="0"/>
              </a:rPr>
              <a:t>690,0 </a:t>
            </a:r>
            <a:br>
              <a:rPr lang="ru-RU" sz="2400" b="1" u="none" dirty="0" smtClean="0">
                <a:latin typeface="Calibri" pitchFamily="34" charset="0"/>
              </a:rPr>
            </a:br>
            <a:r>
              <a:rPr lang="ru-RU" sz="1200" b="1" u="none" dirty="0" smtClean="0">
                <a:latin typeface="Calibri" pitchFamily="34" charset="0"/>
              </a:rPr>
              <a:t>тыс.чел.</a:t>
            </a:r>
            <a:endParaRPr lang="ru-RU" sz="2400" b="1" u="none" dirty="0" smtClean="0">
              <a:latin typeface="Calibri" pitchFamily="34" charset="0"/>
            </a:endParaRPr>
          </a:p>
        </p:txBody>
      </p:sp>
      <p:sp>
        <p:nvSpPr>
          <p:cNvPr id="41" name="TextBox 40"/>
          <p:cNvSpPr txBox="1"/>
          <p:nvPr/>
        </p:nvSpPr>
        <p:spPr bwMode="auto">
          <a:xfrm>
            <a:off x="2990889" y="3153250"/>
            <a:ext cx="887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ru-RU" sz="2400" b="1" u="none" dirty="0" smtClean="0">
                <a:latin typeface="Calibri" pitchFamily="34" charset="0"/>
              </a:rPr>
              <a:t>700,0</a:t>
            </a:r>
            <a:r>
              <a:rPr lang="ru-RU" sz="1200" b="1" u="none" dirty="0" smtClean="0">
                <a:latin typeface="Calibri" pitchFamily="34" charset="0"/>
              </a:rPr>
              <a:t>тыс.чел.</a:t>
            </a:r>
            <a:endParaRPr lang="ru-RU" sz="2400" b="1" u="none" dirty="0" smtClean="0">
              <a:latin typeface="Calibri" pitchFamily="34" charset="0"/>
            </a:endParaRPr>
          </a:p>
        </p:txBody>
      </p:sp>
      <p:sp>
        <p:nvSpPr>
          <p:cNvPr id="42" name="TextBox 41"/>
          <p:cNvSpPr txBox="1"/>
          <p:nvPr/>
        </p:nvSpPr>
        <p:spPr bwMode="auto">
          <a:xfrm>
            <a:off x="8545768" y="6449642"/>
            <a:ext cx="4077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12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рямоугольник 46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4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38" name="Группа 15"/>
          <p:cNvGrpSpPr>
            <a:grpSpLocks/>
          </p:cNvGrpSpPr>
          <p:nvPr/>
        </p:nvGrpSpPr>
        <p:grpSpPr bwMode="auto">
          <a:xfrm>
            <a:off x="190440" y="1697037"/>
            <a:ext cx="2957554" cy="4679465"/>
            <a:chOff x="565291" y="1986487"/>
            <a:chExt cx="1952552" cy="4298558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 rot="16200000" flipV="1">
              <a:off x="-971230" y="4002547"/>
              <a:ext cx="3083207" cy="1016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570835" y="2466027"/>
              <a:ext cx="19131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>
              <a:off x="575456" y="4148347"/>
              <a:ext cx="19132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>
              <a:off x="571759" y="5549234"/>
              <a:ext cx="19039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59" name="TextBox 21"/>
            <p:cNvSpPr txBox="1">
              <a:spLocks noChangeArrowheads="1"/>
            </p:cNvSpPr>
            <p:nvPr/>
          </p:nvSpPr>
          <p:spPr bwMode="auto">
            <a:xfrm>
              <a:off x="762155" y="1986487"/>
              <a:ext cx="1755687" cy="989533"/>
            </a:xfrm>
            <a:prstGeom prst="rect">
              <a:avLst/>
            </a:prstGeom>
            <a:solidFill>
              <a:srgbClr val="DCE6F2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buFont typeface="Arial" pitchFamily="34" charset="0"/>
                <a:buNone/>
              </a:pPr>
              <a:r>
                <a:rPr kumimoji="1" lang="ru-RU" altLang="ru-RU" sz="1600" b="1" u="none" dirty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Обеспечение качественно нового уровня развития инфраструктуры культуры («Культурная среда»)</a:t>
              </a:r>
            </a:p>
          </p:txBody>
        </p:sp>
        <p:sp>
          <p:nvSpPr>
            <p:cNvPr id="14360" name="TextBox 21"/>
            <p:cNvSpPr txBox="1">
              <a:spLocks noChangeArrowheads="1"/>
            </p:cNvSpPr>
            <p:nvPr/>
          </p:nvSpPr>
          <p:spPr bwMode="auto">
            <a:xfrm>
              <a:off x="772320" y="3479849"/>
              <a:ext cx="1745523" cy="989533"/>
            </a:xfrm>
            <a:prstGeom prst="rect">
              <a:avLst/>
            </a:prstGeom>
            <a:solidFill>
              <a:srgbClr val="DCE6F2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buFont typeface="Arial" pitchFamily="34" charset="0"/>
                <a:buNone/>
              </a:pPr>
              <a:r>
                <a:rPr kumimoji="1" lang="ru-RU" altLang="ru-RU" sz="1600" b="1" u="none" dirty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Создание условий для реализации творческого потенциала нации </a:t>
              </a:r>
              <a:endParaRPr kumimoji="1" lang="ru-RU" altLang="ru-RU" sz="16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endParaRPr>
            </a:p>
            <a:p>
              <a:pPr eaLnBrk="0" hangingPunct="0">
                <a:buFont typeface="Arial" pitchFamily="34" charset="0"/>
                <a:buNone/>
              </a:pPr>
              <a:r>
                <a:rPr kumimoji="1" lang="ru-RU" altLang="ru-RU" sz="1600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(«</a:t>
              </a:r>
              <a:r>
                <a:rPr kumimoji="1" lang="ru-RU" altLang="ru-RU" sz="1600" b="1" u="none" dirty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Творческие люди»)</a:t>
              </a:r>
            </a:p>
          </p:txBody>
        </p:sp>
        <p:sp>
          <p:nvSpPr>
            <p:cNvPr id="14361" name="TextBox 21"/>
            <p:cNvSpPr txBox="1">
              <a:spLocks noChangeArrowheads="1"/>
            </p:cNvSpPr>
            <p:nvPr/>
          </p:nvSpPr>
          <p:spPr bwMode="auto">
            <a:xfrm>
              <a:off x="762154" y="4843155"/>
              <a:ext cx="1755689" cy="1441890"/>
            </a:xfrm>
            <a:prstGeom prst="rect">
              <a:avLst/>
            </a:prstGeom>
            <a:solidFill>
              <a:srgbClr val="DCE6F2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buFont typeface="Arial" pitchFamily="34" charset="0"/>
                <a:buNone/>
              </a:pPr>
              <a:r>
                <a:rPr kumimoji="1" lang="ru-RU" altLang="ru-RU" sz="1600" b="1" u="none" dirty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«</a:t>
              </a:r>
              <a:r>
                <a:rPr kumimoji="1" lang="ru-RU" altLang="ru-RU" sz="1600" b="1" u="none" dirty="0" err="1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Цифровизация</a:t>
              </a:r>
              <a:r>
                <a:rPr kumimoji="1" lang="ru-RU" altLang="ru-RU" sz="1600" b="1" u="none" dirty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услуг и формирование информационного пространства в сфере культуры» («Цифровая культура»)</a:t>
              </a:r>
            </a:p>
          </p:txBody>
        </p:sp>
      </p:grpSp>
      <p:sp>
        <p:nvSpPr>
          <p:cNvPr id="7" name="Прямоугольник 6"/>
          <p:cNvSpPr/>
          <p:nvPr/>
        </p:nvSpPr>
        <p:spPr bwMode="auto">
          <a:xfrm>
            <a:off x="2819376" y="911225"/>
            <a:ext cx="511182" cy="5847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2800" b="1" u="none" dirty="0"/>
              <a:t>3</a:t>
            </a:r>
          </a:p>
        </p:txBody>
      </p:sp>
      <p:sp>
        <p:nvSpPr>
          <p:cNvPr id="14340" name="Прямоугольник 119"/>
          <p:cNvSpPr>
            <a:spLocks noChangeArrowheads="1"/>
          </p:cNvSpPr>
          <p:nvPr/>
        </p:nvSpPr>
        <p:spPr bwMode="auto">
          <a:xfrm>
            <a:off x="336492" y="911225"/>
            <a:ext cx="2446371" cy="584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endParaRPr lang="ru-RU" altLang="ru-RU" sz="800" b="1" u="none" dirty="0">
              <a:solidFill>
                <a:schemeClr val="bg1"/>
              </a:solidFill>
              <a:latin typeface="Calibri" pitchFamily="34" charset="0"/>
            </a:endParaRPr>
          </a:p>
          <a:p>
            <a:pPr algn="ctr" eaLnBrk="0" hangingPunct="0"/>
            <a:r>
              <a:rPr lang="ru-RU" altLang="ru-RU" sz="1600" b="1" u="none" dirty="0">
                <a:solidFill>
                  <a:schemeClr val="bg1"/>
                </a:solidFill>
                <a:latin typeface="Calibri" pitchFamily="34" charset="0"/>
              </a:rPr>
              <a:t>ФЕДЕРАЛЬНЫЕ ПРОЕКТЫ</a:t>
            </a:r>
          </a:p>
          <a:p>
            <a:pPr algn="ctr" eaLnBrk="0" hangingPunct="0"/>
            <a:endParaRPr lang="ru-RU" altLang="ru-RU" sz="800" b="1" u="none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4341" name="TextBox 34"/>
          <p:cNvSpPr txBox="1">
            <a:spLocks noChangeArrowheads="1"/>
          </p:cNvSpPr>
          <p:nvPr/>
        </p:nvSpPr>
        <p:spPr bwMode="auto">
          <a:xfrm>
            <a:off x="944563" y="215856"/>
            <a:ext cx="5672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2400" b="1" u="none" dirty="0">
                <a:solidFill>
                  <a:schemeClr val="bg1"/>
                </a:solidFill>
              </a:rPr>
              <a:t>Национальный проект «Культура»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 bwMode="auto">
          <a:xfrm>
            <a:off x="3440097" y="836613"/>
            <a:ext cx="0" cy="552767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3" name="Группа 5"/>
          <p:cNvGrpSpPr>
            <a:grpSpLocks/>
          </p:cNvGrpSpPr>
          <p:nvPr/>
        </p:nvGrpSpPr>
        <p:grpSpPr bwMode="auto">
          <a:xfrm>
            <a:off x="3586149" y="911225"/>
            <a:ext cx="2555910" cy="1550988"/>
            <a:chOff x="5775107" y="908252"/>
            <a:chExt cx="3035518" cy="1487099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5775107" y="1188320"/>
              <a:ext cx="3035518" cy="12070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b="1" u="none" dirty="0" err="1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Голодец</a:t>
              </a: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Ольга Юрьевна,</a:t>
              </a:r>
            </a:p>
            <a:p>
              <a:pPr indent="-14288" eaLnBrk="0" hangingPunct="0">
                <a:defRPr/>
              </a:pPr>
              <a:r>
                <a:rPr lang="ru-RU" altLang="ru-RU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Заместитель Председателя Правительства Российской Федерации</a:t>
              </a:r>
            </a:p>
          </p:txBody>
        </p:sp>
        <p:sp>
          <p:nvSpPr>
            <p:cNvPr id="33" name="Прямоугольник 32"/>
            <p:cNvSpPr>
              <a:spLocks noChangeArrowheads="1"/>
            </p:cNvSpPr>
            <p:nvPr/>
          </p:nvSpPr>
          <p:spPr bwMode="auto">
            <a:xfrm>
              <a:off x="5775107" y="908252"/>
              <a:ext cx="3035518" cy="41553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Куратор национального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grpSp>
        <p:nvGrpSpPr>
          <p:cNvPr id="14344" name="Группа 34"/>
          <p:cNvGrpSpPr>
            <a:grpSpLocks/>
          </p:cNvGrpSpPr>
          <p:nvPr/>
        </p:nvGrpSpPr>
        <p:grpSpPr bwMode="auto">
          <a:xfrm>
            <a:off x="3586149" y="2805113"/>
            <a:ext cx="2555910" cy="1809750"/>
            <a:chOff x="5775107" y="836713"/>
            <a:chExt cx="3035518" cy="1811223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5775107" y="1388023"/>
              <a:ext cx="3035518" cy="1259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sz="1300" b="1" u="none" dirty="0" err="1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Мединский</a:t>
              </a:r>
              <a:r>
                <a:rPr lang="ru-RU" altLang="ru-RU" sz="1300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</a:t>
              </a:r>
              <a:r>
                <a:rPr lang="ru-RU" altLang="ru-RU" sz="1300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Владимир Ростиславович,  </a:t>
              </a:r>
              <a:r>
                <a:rPr lang="ru-RU" altLang="ru-RU" sz="1300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Министр культуры Российской Федерации</a:t>
              </a:r>
              <a:endParaRPr lang="ru-RU" altLang="ru-RU" sz="1300" u="none" dirty="0" smtClean="0">
                <a:solidFill>
                  <a:srgbClr val="1F497D"/>
                </a:solidFill>
                <a:latin typeface="Calibri" pitchFamily="34" charset="0"/>
                <a:ea typeface="Arial Unicode MS" pitchFamily="34" charset="-128"/>
              </a:endParaRPr>
            </a:p>
          </p:txBody>
        </p:sp>
        <p:sp>
          <p:nvSpPr>
            <p:cNvPr id="37" name="Прямоугольник 36"/>
            <p:cNvSpPr>
              <a:spLocks noChangeArrowheads="1"/>
            </p:cNvSpPr>
            <p:nvPr/>
          </p:nvSpPr>
          <p:spPr bwMode="auto">
            <a:xfrm>
              <a:off x="5775107" y="836713"/>
              <a:ext cx="3035518" cy="60065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Руководитель </a:t>
              </a:r>
              <a:b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</a:b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национального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cxnSp>
        <p:nvCxnSpPr>
          <p:cNvPr id="39" name="Прямая соединительная линия 38"/>
          <p:cNvCxnSpPr/>
          <p:nvPr/>
        </p:nvCxnSpPr>
        <p:spPr bwMode="auto">
          <a:xfrm>
            <a:off x="3617898" y="2595563"/>
            <a:ext cx="533566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346" name="Группа 41"/>
          <p:cNvGrpSpPr>
            <a:grpSpLocks/>
          </p:cNvGrpSpPr>
          <p:nvPr/>
        </p:nvGrpSpPr>
        <p:grpSpPr bwMode="auto">
          <a:xfrm>
            <a:off x="3595674" y="4854576"/>
            <a:ext cx="2546386" cy="1531977"/>
            <a:chOff x="5775107" y="836713"/>
            <a:chExt cx="3013588" cy="1524442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5775107" y="1435455"/>
              <a:ext cx="3013588" cy="9257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sz="1300" b="1" u="none" dirty="0" err="1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Ярилова</a:t>
              </a:r>
              <a:r>
                <a:rPr lang="ru-RU" altLang="ru-RU" sz="1300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Ольга Сергеевна</a:t>
              </a:r>
              <a:r>
                <a:rPr lang="ru-RU" altLang="ru-RU" sz="1300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, заместитель Министра культуры Российской Федерации</a:t>
              </a:r>
              <a:endParaRPr lang="ru-RU" altLang="ru-RU" sz="1300" u="none" dirty="0" smtClean="0">
                <a:solidFill>
                  <a:srgbClr val="1F497D"/>
                </a:solidFill>
                <a:latin typeface="Calibri" pitchFamily="34" charset="0"/>
                <a:ea typeface="Arial Unicode MS" pitchFamily="34" charset="-128"/>
              </a:endParaRPr>
            </a:p>
          </p:txBody>
        </p:sp>
        <p:sp>
          <p:nvSpPr>
            <p:cNvPr id="44" name="Прямоугольник 43"/>
            <p:cNvSpPr>
              <a:spLocks noChangeArrowheads="1"/>
            </p:cNvSpPr>
            <p:nvPr/>
          </p:nvSpPr>
          <p:spPr bwMode="auto">
            <a:xfrm>
              <a:off x="5775107" y="836713"/>
              <a:ext cx="3013588" cy="56658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  <a:t>Администратор </a:t>
              </a:r>
              <a:b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</a:br>
              <a: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  <a:t>национального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cxnSp>
        <p:nvCxnSpPr>
          <p:cNvPr id="46" name="Прямая соединительная линия 45"/>
          <p:cNvCxnSpPr/>
          <p:nvPr/>
        </p:nvCxnSpPr>
        <p:spPr bwMode="auto">
          <a:xfrm>
            <a:off x="3617898" y="4743468"/>
            <a:ext cx="5335662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Группа 5"/>
          <p:cNvGrpSpPr>
            <a:grpSpLocks/>
          </p:cNvGrpSpPr>
          <p:nvPr/>
        </p:nvGrpSpPr>
        <p:grpSpPr bwMode="auto">
          <a:xfrm>
            <a:off x="6397650" y="909603"/>
            <a:ext cx="2555910" cy="1550988"/>
            <a:chOff x="5775107" y="908252"/>
            <a:chExt cx="3035518" cy="1487099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5775107" y="1188320"/>
              <a:ext cx="3035518" cy="12070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b="1" u="none" dirty="0" err="1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Кнорр</a:t>
              </a: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Андрей Филиппович, </a:t>
              </a:r>
              <a:r>
                <a:rPr lang="ru-RU" altLang="ru-RU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заместитель Губернатора Томской области</a:t>
              </a:r>
            </a:p>
          </p:txBody>
        </p:sp>
        <p:sp>
          <p:nvSpPr>
            <p:cNvPr id="30" name="Прямоугольник 29"/>
            <p:cNvSpPr>
              <a:spLocks noChangeArrowheads="1"/>
            </p:cNvSpPr>
            <p:nvPr/>
          </p:nvSpPr>
          <p:spPr bwMode="auto">
            <a:xfrm>
              <a:off x="5775107" y="908252"/>
              <a:ext cx="3035518" cy="38362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Куратор регионального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grpSp>
        <p:nvGrpSpPr>
          <p:cNvPr id="31" name="Группа 34"/>
          <p:cNvGrpSpPr>
            <a:grpSpLocks/>
          </p:cNvGrpSpPr>
          <p:nvPr/>
        </p:nvGrpSpPr>
        <p:grpSpPr bwMode="auto">
          <a:xfrm>
            <a:off x="6397650" y="2803491"/>
            <a:ext cx="2555910" cy="1809750"/>
            <a:chOff x="5775107" y="836713"/>
            <a:chExt cx="3035518" cy="1811223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5775107" y="1388023"/>
              <a:ext cx="3035518" cy="125991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Волк Павел Леонидович</a:t>
              </a:r>
              <a:r>
                <a:rPr lang="ru-RU" altLang="ru-RU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, начальник Департамента по культуре и туризму Томской области</a:t>
              </a:r>
              <a:endParaRPr lang="ru-RU" altLang="ru-RU" u="none" dirty="0" smtClean="0">
                <a:solidFill>
                  <a:srgbClr val="1F497D"/>
                </a:solidFill>
                <a:latin typeface="Calibri" pitchFamily="34" charset="0"/>
                <a:ea typeface="Arial Unicode MS" pitchFamily="34" charset="-128"/>
              </a:endParaRPr>
            </a:p>
          </p:txBody>
        </p:sp>
        <p:sp>
          <p:nvSpPr>
            <p:cNvPr id="35" name="Прямоугольник 34"/>
            <p:cNvSpPr>
              <a:spLocks noChangeArrowheads="1"/>
            </p:cNvSpPr>
            <p:nvPr/>
          </p:nvSpPr>
          <p:spPr bwMode="auto">
            <a:xfrm>
              <a:off x="5775107" y="836713"/>
              <a:ext cx="3035518" cy="60065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Руководитель </a:t>
              </a:r>
              <a:b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</a:br>
              <a:r>
                <a:rPr lang="ru-RU" altLang="ru-RU" sz="1300" b="1" u="none" dirty="0" smtClean="0">
                  <a:solidFill>
                    <a:schemeClr val="bg1"/>
                  </a:solidFill>
                  <a:latin typeface="Calibri" pitchFamily="34" charset="0"/>
                </a:rPr>
                <a:t> регионального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grpSp>
        <p:nvGrpSpPr>
          <p:cNvPr id="40" name="Группа 41"/>
          <p:cNvGrpSpPr>
            <a:grpSpLocks/>
          </p:cNvGrpSpPr>
          <p:nvPr/>
        </p:nvGrpSpPr>
        <p:grpSpPr bwMode="auto">
          <a:xfrm>
            <a:off x="6407175" y="4852954"/>
            <a:ext cx="2546387" cy="1531977"/>
            <a:chOff x="5775106" y="836713"/>
            <a:chExt cx="3013589" cy="1524442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5775106" y="1435455"/>
              <a:ext cx="3013588" cy="9257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2857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0" hangingPunct="0">
                <a:buFont typeface="Courier New" pitchFamily="49" charset="0"/>
                <a:buChar char="o"/>
                <a:defRPr/>
              </a:pPr>
              <a:r>
                <a:rPr lang="ru-RU" altLang="ru-RU" sz="1300" b="1" u="none" dirty="0" err="1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Важова</a:t>
              </a:r>
              <a:r>
                <a:rPr lang="ru-RU" altLang="ru-RU" sz="1300" b="1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 Лариса Валерьевна</a:t>
              </a:r>
              <a:r>
                <a:rPr lang="ru-RU" altLang="ru-RU" sz="1300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, </a:t>
              </a:r>
              <a:r>
                <a:rPr lang="ru-RU" altLang="ru-RU" sz="1050" u="none" dirty="0" smtClean="0">
                  <a:solidFill>
                    <a:schemeClr val="tx2"/>
                  </a:solidFill>
                  <a:latin typeface="Calibri" pitchFamily="34" charset="0"/>
                  <a:cs typeface="Times New Roman" pitchFamily="18" charset="0"/>
                </a:rPr>
                <a:t>председатель Комитета региональной культурной политики Департамента по культуре и туризму Томской области </a:t>
              </a:r>
              <a:endParaRPr lang="ru-RU" altLang="ru-RU" sz="1050" u="none" dirty="0" smtClean="0">
                <a:solidFill>
                  <a:srgbClr val="1F497D"/>
                </a:solidFill>
                <a:latin typeface="Calibri" pitchFamily="34" charset="0"/>
                <a:ea typeface="Arial Unicode MS" pitchFamily="34" charset="-128"/>
              </a:endParaRPr>
            </a:p>
          </p:txBody>
        </p:sp>
        <p:sp>
          <p:nvSpPr>
            <p:cNvPr id="42" name="Прямоугольник 41"/>
            <p:cNvSpPr>
              <a:spLocks noChangeArrowheads="1"/>
            </p:cNvSpPr>
            <p:nvPr/>
          </p:nvSpPr>
          <p:spPr bwMode="auto">
            <a:xfrm>
              <a:off x="5775107" y="836713"/>
              <a:ext cx="3013588" cy="581899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bg1"/>
              </a:solidFill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endParaRPr lang="ru-RU" altLang="ru-RU" sz="3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  <a:t>Администратор </a:t>
              </a:r>
              <a:b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</a:br>
              <a:r>
                <a:rPr lang="ru-RU" altLang="ru-RU" sz="1200" b="1" u="none" dirty="0" smtClean="0">
                  <a:solidFill>
                    <a:schemeClr val="bg1"/>
                  </a:solidFill>
                  <a:latin typeface="Calibri" pitchFamily="34" charset="0"/>
                </a:rPr>
                <a:t> регионального проекта</a:t>
              </a: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  <a:p>
              <a:pPr algn="ctr" eaLnBrk="0" hangingPunct="0">
                <a:defRPr/>
              </a:pP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 bwMode="auto">
          <a:xfrm>
            <a:off x="8545768" y="648615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13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рямоугольник 40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46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68513" y="993775"/>
            <a:ext cx="6869112" cy="15986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857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buFont typeface="Courier New" pitchFamily="49" charset="0"/>
              <a:buChar char="o"/>
              <a:defRPr/>
            </a:pPr>
            <a:endParaRPr lang="ru-RU" altLang="ru-RU" u="none" dirty="0" smtClean="0">
              <a:solidFill>
                <a:srgbClr val="376092"/>
              </a:solidFill>
              <a:latin typeface="Calibri" pitchFamily="34" charset="0"/>
            </a:endParaRPr>
          </a:p>
          <a:p>
            <a:pPr indent="-198438" eaLnBrk="0" hangingPunct="0">
              <a:lnSpc>
                <a:spcPts val="1400"/>
              </a:lnSpc>
              <a:spcAft>
                <a:spcPts val="500"/>
              </a:spcAft>
              <a:buFont typeface="Courier New" pitchFamily="49" charset="0"/>
              <a:buChar char="o"/>
              <a:defRPr/>
            </a:pP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Количество созданных (реконструированных) и капитально отремонтированных объектов организаций культуры Томской области вырастет в </a:t>
            </a:r>
            <a:r>
              <a:rPr lang="ru-RU" altLang="ru-RU" sz="1600" b="1" u="none" dirty="0" smtClean="0">
                <a:solidFill>
                  <a:srgbClr val="C00000"/>
                </a:solidFill>
                <a:latin typeface="Calibri" pitchFamily="34" charset="0"/>
              </a:rPr>
              <a:t>2,2 раза</a:t>
            </a: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; </a:t>
            </a:r>
          </a:p>
          <a:p>
            <a:pPr indent="-198438" eaLnBrk="0" hangingPunct="0">
              <a:lnSpc>
                <a:spcPts val="1400"/>
              </a:lnSpc>
              <a:spcAft>
                <a:spcPts val="500"/>
              </a:spcAft>
              <a:buFont typeface="Courier New" pitchFamily="49" charset="0"/>
              <a:buChar char="o"/>
              <a:defRPr/>
            </a:pP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Количество организаций культуры Томской области, которые получат современное оборудование вырастет с </a:t>
            </a:r>
            <a:r>
              <a:rPr lang="ru-RU" altLang="ru-RU" sz="1600" b="1" u="none" dirty="0" smtClean="0">
                <a:solidFill>
                  <a:srgbClr val="C00000"/>
                </a:solidFill>
                <a:latin typeface="Calibri" pitchFamily="34" charset="0"/>
              </a:rPr>
              <a:t>4 ед. </a:t>
            </a: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до</a:t>
            </a:r>
            <a:r>
              <a:rPr lang="ru-RU" altLang="ru-RU" sz="1600" b="1" u="none" dirty="0" smtClean="0">
                <a:solidFill>
                  <a:srgbClr val="C00000"/>
                </a:solidFill>
                <a:latin typeface="Calibri" pitchFamily="34" charset="0"/>
              </a:rPr>
              <a:t> 53 ед.</a:t>
            </a: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;</a:t>
            </a:r>
          </a:p>
          <a:p>
            <a:pPr indent="-198438" eaLnBrk="0" hangingPunct="0">
              <a:lnSpc>
                <a:spcPts val="1400"/>
              </a:lnSpc>
              <a:spcAft>
                <a:spcPts val="500"/>
              </a:spcAft>
              <a:buFont typeface="Courier New" pitchFamily="49" charset="0"/>
              <a:buChar char="o"/>
              <a:defRPr/>
            </a:pP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Улучшение качества учебного процесса, а также увеличение числа учащихся в учреждениях дополнительного и профессионального образования в сфере культуры.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0525" y="993775"/>
            <a:ext cx="8380413" cy="1741488"/>
          </a:xfrm>
          <a:prstGeom prst="rect">
            <a:avLst/>
          </a:prstGeom>
          <a:solidFill>
            <a:schemeClr val="tx2">
              <a:lumMod val="20000"/>
              <a:lumOff val="80000"/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5364" name="Прямоугольник 71"/>
          <p:cNvSpPr>
            <a:spLocks noChangeArrowheads="1"/>
          </p:cNvSpPr>
          <p:nvPr/>
        </p:nvSpPr>
        <p:spPr bwMode="auto">
          <a:xfrm>
            <a:off x="374650" y="2651125"/>
            <a:ext cx="8329613" cy="3079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Font typeface="Arial" pitchFamily="34" charset="0"/>
              <a:buNone/>
            </a:pPr>
            <a:r>
              <a:rPr lang="ru-RU" altLang="ru-RU" b="1" u="none" dirty="0">
                <a:solidFill>
                  <a:schemeClr val="bg1"/>
                </a:solidFill>
                <a:latin typeface="Calibri" pitchFamily="34" charset="0"/>
              </a:rPr>
              <a:t>КЛЮЧЕВЫЕ МЕРОПРИЯТИЯ ПРОЕКТА</a:t>
            </a: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374650" y="5033963"/>
            <a:ext cx="8355013" cy="2857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66" name="Группа 53"/>
          <p:cNvGrpSpPr>
            <a:grpSpLocks/>
          </p:cNvGrpSpPr>
          <p:nvPr/>
        </p:nvGrpSpPr>
        <p:grpSpPr bwMode="auto">
          <a:xfrm>
            <a:off x="366713" y="2959100"/>
            <a:ext cx="8362950" cy="3282950"/>
            <a:chOff x="375584" y="3471459"/>
            <a:chExt cx="8363654" cy="3139118"/>
          </a:xfrm>
        </p:grpSpPr>
        <p:cxnSp>
          <p:nvCxnSpPr>
            <p:cNvPr id="24" name="Прямая соединительная линия 23"/>
            <p:cNvCxnSpPr/>
            <p:nvPr/>
          </p:nvCxnSpPr>
          <p:spPr>
            <a:xfrm>
              <a:off x="3193633" y="3471459"/>
              <a:ext cx="0" cy="310117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6005333" y="3527624"/>
              <a:ext cx="0" cy="308295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Прямоугольник 46"/>
            <p:cNvSpPr>
              <a:spLocks noChangeArrowheads="1"/>
            </p:cNvSpPr>
            <p:nvPr/>
          </p:nvSpPr>
          <p:spPr bwMode="auto">
            <a:xfrm>
              <a:off x="375584" y="3504854"/>
              <a:ext cx="2716441" cy="45690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lnSpc>
                  <a:spcPts val="1500"/>
                </a:lnSpc>
                <a:defRPr/>
              </a:pP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</a:rPr>
                <a:t>Создание, реконструкция и капитальный ремонт клубов</a:t>
              </a:r>
            </a:p>
          </p:txBody>
        </p:sp>
        <p:sp>
          <p:nvSpPr>
            <p:cNvPr id="52" name="Прямоугольник 51"/>
            <p:cNvSpPr>
              <a:spLocks noChangeArrowheads="1"/>
            </p:cNvSpPr>
            <p:nvPr/>
          </p:nvSpPr>
          <p:spPr bwMode="auto">
            <a:xfrm>
              <a:off x="3225386" y="3527624"/>
              <a:ext cx="2716442" cy="45690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lnSpc>
                  <a:spcPts val="1500"/>
                </a:lnSpc>
                <a:defRPr/>
              </a:pP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</a:rPr>
                <a:t>Приобретение передвижных культурных центров</a:t>
              </a:r>
              <a:endParaRPr lang="ru-RU" altLang="ru-RU" sz="200" b="1" u="none" dirty="0" smtClean="0">
                <a:solidFill>
                  <a:schemeClr val="tx2"/>
                </a:solidFill>
                <a:latin typeface="Calibri" pitchFamily="34" charset="0"/>
              </a:endParaRPr>
            </a:p>
          </p:txBody>
        </p:sp>
        <p:sp>
          <p:nvSpPr>
            <p:cNvPr id="53" name="Прямоугольник 52"/>
            <p:cNvSpPr>
              <a:spLocks noChangeArrowheads="1"/>
            </p:cNvSpPr>
            <p:nvPr/>
          </p:nvSpPr>
          <p:spPr bwMode="auto">
            <a:xfrm>
              <a:off x="6057724" y="3538249"/>
              <a:ext cx="2681514" cy="67700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>
              <a:spAutoFit/>
            </a:bodyPr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lnSpc>
                  <a:spcPts val="1550"/>
                </a:lnSpc>
                <a:defRPr/>
              </a:pPr>
              <a:r>
                <a:rPr lang="ru-RU" altLang="ru-RU" b="1" u="none" dirty="0" smtClean="0">
                  <a:solidFill>
                    <a:schemeClr val="tx2"/>
                  </a:solidFill>
                  <a:latin typeface="Calibri" pitchFamily="34" charset="0"/>
                </a:rPr>
                <a:t>Инструменты в образовательные учреждения в  сфере культуры</a:t>
              </a:r>
            </a:p>
          </p:txBody>
        </p:sp>
      </p:grpSp>
      <p:sp>
        <p:nvSpPr>
          <p:cNvPr id="72" name="Прямоугольник 71"/>
          <p:cNvSpPr>
            <a:spLocks noChangeArrowheads="1"/>
          </p:cNvSpPr>
          <p:nvPr/>
        </p:nvSpPr>
        <p:spPr bwMode="auto">
          <a:xfrm>
            <a:off x="423863" y="4816475"/>
            <a:ext cx="2716212" cy="4095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hangingPunct="0">
              <a:lnSpc>
                <a:spcPts val="120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</a:rPr>
              <a:t>Модернизация театров юного зрителя и театров кукол  </a:t>
            </a:r>
          </a:p>
        </p:txBody>
      </p:sp>
      <p:sp>
        <p:nvSpPr>
          <p:cNvPr id="77" name="Прямоугольник 76"/>
          <p:cNvSpPr>
            <a:spLocks noChangeArrowheads="1"/>
          </p:cNvSpPr>
          <p:nvPr/>
        </p:nvSpPr>
        <p:spPr bwMode="auto">
          <a:xfrm>
            <a:off x="3254375" y="4816475"/>
            <a:ext cx="2716213" cy="4095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hangingPunct="0">
              <a:lnSpc>
                <a:spcPts val="120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</a:rPr>
              <a:t>Создание модельных муниципальных библиотек</a:t>
            </a:r>
          </a:p>
        </p:txBody>
      </p:sp>
      <p:sp>
        <p:nvSpPr>
          <p:cNvPr id="82" name="Прямоугольник 81"/>
          <p:cNvSpPr>
            <a:spLocks noChangeArrowheads="1"/>
          </p:cNvSpPr>
          <p:nvPr/>
        </p:nvSpPr>
        <p:spPr bwMode="auto">
          <a:xfrm>
            <a:off x="6046788" y="4816475"/>
            <a:ext cx="2716212" cy="4095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0" hangingPunct="0">
              <a:lnSpc>
                <a:spcPts val="120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</a:rPr>
              <a:t>Оснащение оборудованием кинозалов</a:t>
            </a:r>
          </a:p>
        </p:txBody>
      </p:sp>
      <p:grpSp>
        <p:nvGrpSpPr>
          <p:cNvPr id="15370" name="Группа 8"/>
          <p:cNvGrpSpPr>
            <a:grpSpLocks/>
          </p:cNvGrpSpPr>
          <p:nvPr/>
        </p:nvGrpSpPr>
        <p:grpSpPr bwMode="auto">
          <a:xfrm>
            <a:off x="323850" y="46038"/>
            <a:ext cx="3421063" cy="1201737"/>
            <a:chOff x="323378" y="46831"/>
            <a:chExt cx="3421368" cy="1201737"/>
          </a:xfrm>
        </p:grpSpPr>
        <p:sp>
          <p:nvSpPr>
            <p:cNvPr id="5" name="TextBox 4"/>
            <p:cNvSpPr txBox="1"/>
            <p:nvPr/>
          </p:nvSpPr>
          <p:spPr>
            <a:xfrm>
              <a:off x="323378" y="46831"/>
              <a:ext cx="720789" cy="120173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hangingPunct="0">
                <a:defRPr/>
              </a:pPr>
              <a:endParaRPr lang="ru-RU" sz="7200" b="1" u="none" dirty="0">
                <a:solidFill>
                  <a:schemeClr val="accent1">
                    <a:lumMod val="75000"/>
                  </a:schemeClr>
                </a:solidFill>
                <a:latin typeface="+mn-lt"/>
                <a:cs typeface="Arial" charset="0"/>
              </a:endParaRPr>
            </a:p>
          </p:txBody>
        </p:sp>
        <p:sp>
          <p:nvSpPr>
            <p:cNvPr id="15392" name="TextBox 34"/>
            <p:cNvSpPr txBox="1">
              <a:spLocks noChangeArrowheads="1"/>
            </p:cNvSpPr>
            <p:nvPr/>
          </p:nvSpPr>
          <p:spPr bwMode="auto">
            <a:xfrm>
              <a:off x="1044170" y="224601"/>
              <a:ext cx="270057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ru-RU" altLang="ru-RU" sz="2000" b="1" u="none">
                  <a:solidFill>
                    <a:schemeClr val="bg1"/>
                  </a:solidFill>
                  <a:latin typeface="Calibri" pitchFamily="34" charset="0"/>
                </a:rPr>
                <a:t>«Культурная среда»</a:t>
              </a:r>
            </a:p>
          </p:txBody>
        </p:sp>
      </p:grpSp>
      <p:sp>
        <p:nvSpPr>
          <p:cNvPr id="15371" name="TextBox 55"/>
          <p:cNvSpPr txBox="1">
            <a:spLocks noChangeArrowheads="1"/>
          </p:cNvSpPr>
          <p:nvPr/>
        </p:nvSpPr>
        <p:spPr bwMode="auto">
          <a:xfrm>
            <a:off x="128550" y="5387975"/>
            <a:ext cx="17414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kumimoji="1" lang="ru-RU" altLang="ru-RU" sz="1200" b="1" u="none" dirty="0">
                <a:latin typeface="Calibri" pitchFamily="34" charset="0"/>
              </a:rPr>
              <a:t>Театр куклы и актера «Скоморох» </a:t>
            </a:r>
          </a:p>
          <a:p>
            <a:pPr algn="ctr" eaLnBrk="0" hangingPunct="0"/>
            <a:r>
              <a:rPr kumimoji="1" lang="ru-RU" altLang="ru-RU" sz="1200" b="1" u="none" dirty="0">
                <a:latin typeface="Calibri" pitchFamily="34" charset="0"/>
              </a:rPr>
              <a:t>(субсидия Томской области)</a:t>
            </a:r>
          </a:p>
        </p:txBody>
      </p:sp>
      <p:sp>
        <p:nvSpPr>
          <p:cNvPr id="58" name="TextBox 2"/>
          <p:cNvSpPr txBox="1">
            <a:spLocks noChangeArrowheads="1"/>
          </p:cNvSpPr>
          <p:nvPr/>
        </p:nvSpPr>
        <p:spPr bwMode="auto">
          <a:xfrm>
            <a:off x="279400" y="5226050"/>
            <a:ext cx="1484313" cy="2778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kumimoji="0" lang="ru-RU" altLang="ru-RU" sz="1200" b="1" u="none" dirty="0" smtClean="0">
                <a:solidFill>
                  <a:srgbClr val="C00000"/>
                </a:solidFill>
                <a:latin typeface="+mn-lt"/>
              </a:rPr>
              <a:t>2022-2024 годы</a:t>
            </a:r>
          </a:p>
        </p:txBody>
      </p:sp>
      <p:sp>
        <p:nvSpPr>
          <p:cNvPr id="59" name="TextBox 2"/>
          <p:cNvSpPr txBox="1">
            <a:spLocks noChangeArrowheads="1"/>
          </p:cNvSpPr>
          <p:nvPr/>
        </p:nvSpPr>
        <p:spPr bwMode="auto">
          <a:xfrm>
            <a:off x="6107113" y="5327650"/>
            <a:ext cx="1076325" cy="9255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lnSpc>
                <a:spcPts val="13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1200" b="1" u="none" dirty="0" smtClean="0">
                <a:solidFill>
                  <a:srgbClr val="C00000"/>
                </a:solidFill>
                <a:latin typeface="+mn-lt"/>
              </a:rPr>
              <a:t>Ежегодно - </a:t>
            </a: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Подача заявок на получение грантов</a:t>
            </a:r>
          </a:p>
        </p:txBody>
      </p:sp>
      <p:sp>
        <p:nvSpPr>
          <p:cNvPr id="43" name="TextBox 2"/>
          <p:cNvSpPr txBox="1">
            <a:spLocks noChangeArrowheads="1"/>
          </p:cNvSpPr>
          <p:nvPr/>
        </p:nvSpPr>
        <p:spPr bwMode="auto">
          <a:xfrm>
            <a:off x="3254375" y="5327650"/>
            <a:ext cx="1335088" cy="8302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lang="ru-RU" altLang="ru-RU" sz="1200" b="1" u="none" dirty="0" smtClean="0">
                <a:solidFill>
                  <a:srgbClr val="C00000"/>
                </a:solidFill>
                <a:latin typeface="+mn-lt"/>
              </a:rPr>
              <a:t>Ежегодно -  </a:t>
            </a: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Подача заявок на получение грантов</a:t>
            </a:r>
          </a:p>
        </p:txBody>
      </p:sp>
      <p:pic>
        <p:nvPicPr>
          <p:cNvPr id="15375" name="Рисунок 49" descr="sax-ldsound.ru-2.jpg"/>
          <p:cNvPicPr>
            <a:picLocks noChangeAspect="1"/>
          </p:cNvPicPr>
          <p:nvPr/>
        </p:nvPicPr>
        <p:blipFill>
          <a:blip r:embed="rId5"/>
          <a:srcRect b="6882"/>
          <a:stretch>
            <a:fillRect/>
          </a:stretch>
        </p:blipFill>
        <p:spPr bwMode="auto">
          <a:xfrm>
            <a:off x="7859713" y="3763963"/>
            <a:ext cx="1077912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6" name="Рисунок 50" descr="xnedorogie-doma-s-uchastkom-v-almatinskoy-oblasti.jpg.pagespeed.ic.jYiD0egM7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1825" y="3605213"/>
            <a:ext cx="1181100" cy="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7" name="Рисунок 59" descr="node_78681_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89463" y="3605213"/>
            <a:ext cx="13430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TextBox 2"/>
          <p:cNvSpPr txBox="1">
            <a:spLocks noChangeArrowheads="1"/>
          </p:cNvSpPr>
          <p:nvPr/>
        </p:nvSpPr>
        <p:spPr bwMode="auto">
          <a:xfrm>
            <a:off x="5905500" y="3725863"/>
            <a:ext cx="2232025" cy="4254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solidFill>
                  <a:srgbClr val="C00000"/>
                </a:solidFill>
                <a:latin typeface="+mn-lt"/>
              </a:rPr>
              <a:t>2020; 2022 и 2024 г. - </a:t>
            </a:r>
          </a:p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(субсидия Томской области)</a:t>
            </a:r>
            <a:endParaRPr kumimoji="0" lang="ru-RU" altLang="ru-RU" sz="1200" u="none" dirty="0">
              <a:solidFill>
                <a:srgbClr val="7F7F7F"/>
              </a:solidFill>
              <a:latin typeface="+mn-lt"/>
            </a:endParaRPr>
          </a:p>
        </p:txBody>
      </p:sp>
      <p:pic>
        <p:nvPicPr>
          <p:cNvPr id="15379" name="Рисунок 63" descr="imgs-1480303076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25963" y="5321300"/>
            <a:ext cx="140652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0" name="Рисунок 64" descr="888178.jpg"/>
          <p:cNvPicPr>
            <a:picLocks noChangeAspect="1"/>
          </p:cNvPicPr>
          <p:nvPr/>
        </p:nvPicPr>
        <p:blipFill>
          <a:blip r:embed="rId9"/>
          <a:srcRect l="14175" t="17331" r="8601" b="6380"/>
          <a:stretch>
            <a:fillRect/>
          </a:stretch>
        </p:blipFill>
        <p:spPr bwMode="auto">
          <a:xfrm>
            <a:off x="1808163" y="5327650"/>
            <a:ext cx="1274762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81" name="Рисунок 65" descr="скачанные файлы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83438" y="5264150"/>
            <a:ext cx="15462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2"/>
          <p:cNvSpPr txBox="1">
            <a:spLocks noChangeArrowheads="1"/>
          </p:cNvSpPr>
          <p:nvPr/>
        </p:nvSpPr>
        <p:spPr bwMode="auto">
          <a:xfrm>
            <a:off x="222250" y="3646488"/>
            <a:ext cx="1585913" cy="8302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kumimoji="0" lang="ru-RU" altLang="ru-RU" sz="1200" b="1" u="none" dirty="0" smtClean="0">
                <a:solidFill>
                  <a:srgbClr val="C00000"/>
                </a:solidFill>
                <a:latin typeface="+mn-lt"/>
              </a:rPr>
              <a:t>2019 г. </a:t>
            </a:r>
            <a:r>
              <a:rPr lang="ru-RU" altLang="ru-RU" sz="1200" b="1" u="none" dirty="0" smtClean="0">
                <a:solidFill>
                  <a:srgbClr val="C00000"/>
                </a:solidFill>
              </a:rPr>
              <a:t>-</a:t>
            </a:r>
            <a:r>
              <a:rPr kumimoji="0" lang="ru-RU" altLang="ru-RU" sz="1200" b="1" u="none" dirty="0" smtClean="0">
                <a:solidFill>
                  <a:srgbClr val="C00000"/>
                </a:solidFill>
                <a:latin typeface="+mn-lt"/>
              </a:rPr>
              <a:t> </a:t>
            </a:r>
          </a:p>
          <a:p>
            <a:pPr algn="ctr" eaLnBrk="0" hangingPunct="0">
              <a:spcBef>
                <a:spcPct val="0"/>
              </a:spcBef>
              <a:buFontTx/>
              <a:buNone/>
              <a:defRPr/>
            </a:pP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капитальный ремонт МБУ</a:t>
            </a:r>
            <a:r>
              <a:rPr kumimoji="0" lang="ru-RU" altLang="ru-RU" sz="1200" u="none" dirty="0" smtClean="0">
                <a:latin typeface="+mn-lt"/>
              </a:rPr>
              <a:t> </a:t>
            </a: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«Самусьский дом культуры»</a:t>
            </a:r>
          </a:p>
        </p:txBody>
      </p:sp>
      <p:sp>
        <p:nvSpPr>
          <p:cNvPr id="38" name="TextBox 2"/>
          <p:cNvSpPr txBox="1">
            <a:spLocks noChangeArrowheads="1"/>
          </p:cNvSpPr>
          <p:nvPr/>
        </p:nvSpPr>
        <p:spPr bwMode="auto">
          <a:xfrm>
            <a:off x="3140075" y="3670300"/>
            <a:ext cx="15716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altLang="ru-RU" sz="1200" b="1" u="none" dirty="0">
                <a:solidFill>
                  <a:srgbClr val="C00000"/>
                </a:solidFill>
                <a:latin typeface="+mn-lt"/>
                <a:cs typeface="Arial" charset="0"/>
              </a:rPr>
              <a:t>2023 г.-</a:t>
            </a:r>
          </a:p>
          <a:p>
            <a:pPr algn="ctr" eaLnBrk="0" hangingPunct="0">
              <a:defRPr/>
            </a:pPr>
            <a:r>
              <a:rPr lang="ru-RU" altLang="ru-RU" sz="1200" b="1" u="none" dirty="0">
                <a:solidFill>
                  <a:srgbClr val="C00000"/>
                </a:solidFill>
                <a:latin typeface="+mn-lt"/>
                <a:cs typeface="Arial" charset="0"/>
              </a:rPr>
              <a:t>4 автоклуба </a:t>
            </a:r>
            <a:r>
              <a:rPr kumimoji="1" lang="ru-RU" altLang="ru-RU" sz="1200" b="1" u="none" dirty="0">
                <a:latin typeface="Calibri" pitchFamily="34" charset="0"/>
              </a:rPr>
              <a:t>(субсидия Томской области)</a:t>
            </a:r>
          </a:p>
        </p:txBody>
      </p:sp>
      <p:sp>
        <p:nvSpPr>
          <p:cNvPr id="39" name="TextBox 2"/>
          <p:cNvSpPr txBox="1">
            <a:spLocks noChangeArrowheads="1"/>
          </p:cNvSpPr>
          <p:nvPr/>
        </p:nvSpPr>
        <p:spPr bwMode="auto">
          <a:xfrm>
            <a:off x="5905500" y="4224338"/>
            <a:ext cx="1720850" cy="5524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solidFill>
                  <a:srgbClr val="C00000"/>
                </a:solidFill>
                <a:latin typeface="+mn-lt"/>
              </a:rPr>
              <a:t>2019 г. - </a:t>
            </a:r>
          </a:p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14 </a:t>
            </a:r>
            <a:r>
              <a:rPr lang="ru-RU" altLang="ru-RU" sz="1200" u="none" dirty="0" smtClean="0">
                <a:latin typeface="Calibri" pitchFamily="34" charset="0"/>
                <a:cs typeface="Arial" pitchFamily="34" charset="0"/>
              </a:rPr>
              <a:t>наборов духовых инструментов</a:t>
            </a:r>
            <a:endParaRPr kumimoji="0" lang="ru-RU" altLang="ru-RU" sz="1200" u="none" dirty="0">
              <a:solidFill>
                <a:srgbClr val="7F7F7F"/>
              </a:solidFill>
              <a:latin typeface="+mn-lt"/>
            </a:endParaRPr>
          </a:p>
        </p:txBody>
      </p:sp>
      <p:sp>
        <p:nvSpPr>
          <p:cNvPr id="40" name="TextBox 2"/>
          <p:cNvSpPr txBox="1">
            <a:spLocks noChangeArrowheads="1"/>
          </p:cNvSpPr>
          <p:nvPr/>
        </p:nvSpPr>
        <p:spPr bwMode="auto">
          <a:xfrm>
            <a:off x="7383463" y="4224338"/>
            <a:ext cx="1014412" cy="42545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solidFill>
                  <a:srgbClr val="C00000"/>
                </a:solidFill>
                <a:latin typeface="+mn-lt"/>
              </a:rPr>
              <a:t>2020 г. - </a:t>
            </a:r>
          </a:p>
          <a:p>
            <a:pPr algn="ctr" eaLnBrk="0" hangingPunct="0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ru-RU" altLang="ru-RU" sz="1200" b="1" u="none" dirty="0" smtClean="0">
                <a:latin typeface="Calibri" pitchFamily="34" charset="0"/>
                <a:cs typeface="Arial" pitchFamily="34" charset="0"/>
              </a:rPr>
              <a:t>23 </a:t>
            </a:r>
            <a:r>
              <a:rPr lang="ru-RU" altLang="ru-RU" sz="1200" u="none" dirty="0" smtClean="0">
                <a:latin typeface="Calibri" pitchFamily="34" charset="0"/>
                <a:cs typeface="Arial" pitchFamily="34" charset="0"/>
              </a:rPr>
              <a:t>пианино</a:t>
            </a:r>
            <a:endParaRPr kumimoji="0" lang="ru-RU" altLang="ru-RU" sz="1200" u="none" dirty="0">
              <a:solidFill>
                <a:srgbClr val="7F7F7F"/>
              </a:solidFill>
              <a:latin typeface="+mn-lt"/>
            </a:endParaRPr>
          </a:p>
        </p:txBody>
      </p:sp>
      <p:cxnSp>
        <p:nvCxnSpPr>
          <p:cNvPr id="42" name="Прямая соединительная линия 41"/>
          <p:cNvCxnSpPr/>
          <p:nvPr/>
        </p:nvCxnSpPr>
        <p:spPr bwMode="auto">
          <a:xfrm rot="10800000">
            <a:off x="6048375" y="4151313"/>
            <a:ext cx="2166938" cy="158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387" name="Группа 3"/>
          <p:cNvGrpSpPr>
            <a:grpSpLocks/>
          </p:cNvGrpSpPr>
          <p:nvPr/>
        </p:nvGrpSpPr>
        <p:grpSpPr bwMode="auto">
          <a:xfrm>
            <a:off x="66675" y="993775"/>
            <a:ext cx="2224088" cy="1598613"/>
            <a:chOff x="414337" y="1338263"/>
            <a:chExt cx="2891628" cy="1657350"/>
          </a:xfrm>
        </p:grpSpPr>
        <p:sp>
          <p:nvSpPr>
            <p:cNvPr id="21" name="Пятиугольник 20"/>
            <p:cNvSpPr/>
            <p:nvPr/>
          </p:nvSpPr>
          <p:spPr>
            <a:xfrm>
              <a:off x="414337" y="1338263"/>
              <a:ext cx="2891628" cy="1657350"/>
            </a:xfrm>
            <a:prstGeom prst="homePlat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ru-RU" b="1" u="none" dirty="0">
                <a:solidFill>
                  <a:schemeClr val="bg1"/>
                </a:solidFill>
              </a:endParaRPr>
            </a:p>
          </p:txBody>
        </p:sp>
        <p:sp>
          <p:nvSpPr>
            <p:cNvPr id="2" name="Пятиугольник 1"/>
            <p:cNvSpPr/>
            <p:nvPr/>
          </p:nvSpPr>
          <p:spPr>
            <a:xfrm>
              <a:off x="414337" y="1338263"/>
              <a:ext cx="2786365" cy="1657350"/>
            </a:xfrm>
            <a:prstGeom prst="homePlate">
              <a:avLst>
                <a:gd name="adj" fmla="val 51314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ОСНОВНЫЕ РЕЗУЛЬТАТЫ </a:t>
              </a:r>
              <a:r>
                <a:rPr lang="ru-RU" altLang="ru-RU" sz="1800" b="1" u="none" dirty="0" smtClean="0">
                  <a:solidFill>
                    <a:schemeClr val="bg1"/>
                  </a:solidFill>
                  <a:latin typeface="Calibri" pitchFamily="34" charset="0"/>
                </a:rPr>
                <a:t>ПРОЕКТА </a:t>
              </a: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к </a:t>
              </a:r>
              <a:r>
                <a:rPr lang="ru-RU" altLang="ru-RU" sz="2400" b="1" u="none" dirty="0">
                  <a:solidFill>
                    <a:schemeClr val="bg1"/>
                  </a:solidFill>
                  <a:latin typeface="Calibri" pitchFamily="34" charset="0"/>
                </a:rPr>
                <a:t>2024 </a:t>
              </a: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г.</a:t>
              </a:r>
            </a:p>
          </p:txBody>
        </p:sp>
      </p:grpSp>
      <p:sp>
        <p:nvSpPr>
          <p:cNvPr id="44" name="TextBox 43"/>
          <p:cNvSpPr txBox="1"/>
          <p:nvPr/>
        </p:nvSpPr>
        <p:spPr bwMode="auto">
          <a:xfrm>
            <a:off x="8545768" y="6522668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14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4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 bwMode="auto">
          <a:xfrm>
            <a:off x="696913" y="1330325"/>
            <a:ext cx="5935662" cy="1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endParaRPr lang="ru-RU" altLang="ru-RU" sz="1500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Создание 2 новых сельских ДК (п. Клюквинка Верхнекетского района и с. Пудовка Кривошеинского района)</a:t>
            </a:r>
          </a:p>
          <a:p>
            <a:pPr>
              <a:defRPr/>
            </a:pPr>
            <a:endParaRPr lang="ru-RU" altLang="ru-RU" sz="1500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6387" name="Прямоугольник 46"/>
          <p:cNvSpPr>
            <a:spLocks noChangeArrowheads="1"/>
          </p:cNvSpPr>
          <p:nvPr/>
        </p:nvSpPr>
        <p:spPr bwMode="auto">
          <a:xfrm>
            <a:off x="847674" y="242888"/>
            <a:ext cx="6946945" cy="39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950" b="1" u="none" dirty="0">
                <a:solidFill>
                  <a:schemeClr val="bg1"/>
                </a:solidFill>
              </a:rPr>
              <a:t>«Культурная среда» - региональные  инициативы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42900" y="968375"/>
            <a:ext cx="6645275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1600" b="1" u="none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Мероприятия по совершенствованию мат.-технической базы (2019 г.): </a:t>
            </a:r>
          </a:p>
        </p:txBody>
      </p:sp>
      <p:sp>
        <p:nvSpPr>
          <p:cNvPr id="16389" name="Прямоугольник 58"/>
          <p:cNvSpPr>
            <a:spLocks noChangeArrowheads="1"/>
          </p:cNvSpPr>
          <p:nvPr/>
        </p:nvSpPr>
        <p:spPr bwMode="auto">
          <a:xfrm>
            <a:off x="6357938" y="1376363"/>
            <a:ext cx="2643187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000" u="none">
                <a:solidFill>
                  <a:srgbClr val="FF0000"/>
                </a:solidFill>
              </a:rPr>
              <a:t>  </a:t>
            </a:r>
            <a:r>
              <a:rPr lang="ru-RU" altLang="ru-RU" sz="3000" b="1" u="none">
                <a:solidFill>
                  <a:srgbClr val="C00000"/>
                </a:solidFill>
              </a:rPr>
              <a:t>90,0 </a:t>
            </a:r>
            <a:r>
              <a:rPr lang="ru-RU" altLang="ru-RU" b="1" u="none">
                <a:solidFill>
                  <a:srgbClr val="FF0000"/>
                </a:solidFill>
              </a:rPr>
              <a:t>млн.рублей </a:t>
            </a:r>
            <a:r>
              <a:rPr lang="ru-RU" altLang="ru-RU" u="none">
                <a:solidFill>
                  <a:srgbClr val="FF0000"/>
                </a:solidFill>
              </a:rPr>
              <a:t> </a:t>
            </a:r>
            <a:endParaRPr lang="ru-RU" altLang="ru-RU" b="1" u="none">
              <a:solidFill>
                <a:srgbClr val="FF0000"/>
              </a:solidFill>
            </a:endParaRPr>
          </a:p>
        </p:txBody>
      </p:sp>
      <p:sp>
        <p:nvSpPr>
          <p:cNvPr id="16390" name="Прямоугольник 61"/>
          <p:cNvSpPr>
            <a:spLocks noChangeArrowheads="1"/>
          </p:cNvSpPr>
          <p:nvPr/>
        </p:nvSpPr>
        <p:spPr bwMode="auto">
          <a:xfrm>
            <a:off x="6302375" y="2322513"/>
            <a:ext cx="2976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 algn="ctr"/>
            <a:r>
              <a:rPr lang="ru-RU" altLang="ru-RU" sz="3000" b="1" u="none" dirty="0">
                <a:solidFill>
                  <a:srgbClr val="C00000"/>
                </a:solidFill>
              </a:rPr>
              <a:t>10,0</a:t>
            </a:r>
            <a:r>
              <a:rPr lang="ru-RU" altLang="ru-RU" sz="4000" b="1" u="none" dirty="0">
                <a:solidFill>
                  <a:srgbClr val="C00000"/>
                </a:solidFill>
              </a:rPr>
              <a:t> </a:t>
            </a:r>
            <a:r>
              <a:rPr lang="ru-RU" altLang="ru-RU" b="1" u="none" dirty="0">
                <a:solidFill>
                  <a:srgbClr val="FF0000"/>
                </a:solidFill>
              </a:rPr>
              <a:t>млн.рублей  </a:t>
            </a:r>
          </a:p>
        </p:txBody>
      </p:sp>
      <p:sp>
        <p:nvSpPr>
          <p:cNvPr id="16391" name="Прямоугольник 65"/>
          <p:cNvSpPr>
            <a:spLocks noChangeArrowheads="1"/>
          </p:cNvSpPr>
          <p:nvPr/>
        </p:nvSpPr>
        <p:spPr bwMode="auto">
          <a:xfrm>
            <a:off x="6529388" y="3335338"/>
            <a:ext cx="267970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ru-RU" altLang="ru-RU" sz="3000" b="1" u="none">
                <a:solidFill>
                  <a:srgbClr val="C00000"/>
                </a:solidFill>
              </a:rPr>
              <a:t>  36,0 </a:t>
            </a:r>
            <a:r>
              <a:rPr lang="ru-RU" altLang="ru-RU" b="1" u="none">
                <a:solidFill>
                  <a:srgbClr val="FF0000"/>
                </a:solidFill>
              </a:rPr>
              <a:t>млн.рублей  </a:t>
            </a:r>
          </a:p>
        </p:txBody>
      </p:sp>
      <p:pic>
        <p:nvPicPr>
          <p:cNvPr id="16392" name="Рисунок 34" descr="1.jpg"/>
          <p:cNvPicPr>
            <a:picLocks noChangeAspect="1"/>
          </p:cNvPicPr>
          <p:nvPr/>
        </p:nvPicPr>
        <p:blipFill>
          <a:blip r:embed="rId5"/>
          <a:srcRect b="7695"/>
          <a:stretch>
            <a:fillRect/>
          </a:stretch>
        </p:blipFill>
        <p:spPr bwMode="auto">
          <a:xfrm>
            <a:off x="6872319" y="4008438"/>
            <a:ext cx="2012950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Рисунок 35" descr="1663.jpg"/>
          <p:cNvPicPr>
            <a:picLocks noChangeAspect="1"/>
          </p:cNvPicPr>
          <p:nvPr/>
        </p:nvPicPr>
        <p:blipFill>
          <a:blip r:embed="rId6"/>
          <a:srcRect t="28206"/>
          <a:stretch>
            <a:fillRect/>
          </a:stretch>
        </p:blipFill>
        <p:spPr bwMode="auto">
          <a:xfrm>
            <a:off x="6872319" y="5400675"/>
            <a:ext cx="20161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rot="5400000">
            <a:off x="-554831" y="2726531"/>
            <a:ext cx="1778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33375" y="183673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 bwMode="auto">
          <a:xfrm>
            <a:off x="693738" y="2438400"/>
            <a:ext cx="5918200" cy="784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endParaRPr lang="ru-RU" altLang="ru-RU" sz="15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Разработка ПСД и капитальный ремонт 2 сельских домов культуры</a:t>
            </a:r>
          </a:p>
          <a:p>
            <a:pPr>
              <a:defRPr/>
            </a:pPr>
            <a:endParaRPr lang="ru-RU" altLang="ru-RU" sz="1500" u="none" dirty="0" err="1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330200" y="290988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1236663" y="4413250"/>
            <a:ext cx="341312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6200000" flipH="1">
            <a:off x="107950" y="5180013"/>
            <a:ext cx="225742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257300" y="497998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243013" y="5399088"/>
            <a:ext cx="341312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 bwMode="auto">
          <a:xfrm>
            <a:off x="1593850" y="4157663"/>
            <a:ext cx="4986338" cy="5540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фондохранилища регионального центра электронной библиотеки им. Ельцина</a:t>
            </a:r>
            <a:endParaRPr lang="ru-RU" altLang="ru-RU" sz="13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 bwMode="auto">
          <a:xfrm>
            <a:off x="1614488" y="5281613"/>
            <a:ext cx="4979987" cy="3238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флигеля областного краеведческого музея</a:t>
            </a:r>
            <a:endParaRPr lang="ru-RU" altLang="ru-RU" sz="13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 bwMode="auto">
          <a:xfrm>
            <a:off x="1614488" y="4832350"/>
            <a:ext cx="4965700" cy="3238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здания областного художественного музея</a:t>
            </a:r>
            <a:endParaRPr lang="ru-RU" altLang="ru-RU" sz="13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 bwMode="auto">
          <a:xfrm>
            <a:off x="1598613" y="5737225"/>
            <a:ext cx="4995862" cy="3222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здания театра драмы</a:t>
            </a:r>
            <a:endParaRPr lang="ru-RU" altLang="ru-RU" sz="13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1225550" y="586898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 bwMode="auto">
          <a:xfrm>
            <a:off x="698500" y="3298825"/>
            <a:ext cx="5927725" cy="7540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endParaRPr lang="ru-RU" altLang="ru-RU" sz="1500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Разработка ПСД на кап. ремонт 5 областных организаций культуры:</a:t>
            </a:r>
          </a:p>
          <a:p>
            <a:pPr>
              <a:defRPr/>
            </a:pPr>
            <a:r>
              <a:rPr lang="ru-RU" altLang="ru-RU" sz="1300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330200" y="3613150"/>
            <a:ext cx="341313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 bwMode="auto">
          <a:xfrm>
            <a:off x="1597025" y="6154738"/>
            <a:ext cx="4995863" cy="3238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ru-RU" altLang="ru-RU" sz="1500" b="1" u="none" dirty="0" smtClean="0">
                <a:solidFill>
                  <a:schemeClr val="tx2"/>
                </a:solidFill>
                <a:latin typeface="Calibri" pitchFamily="34" charset="0"/>
                <a:cs typeface="Times New Roman" pitchFamily="18" charset="0"/>
              </a:rPr>
              <a:t>здания областной филармонии</a:t>
            </a:r>
            <a:endParaRPr lang="ru-RU" altLang="ru-RU" sz="1300" b="1" u="none" dirty="0" smtClean="0">
              <a:solidFill>
                <a:schemeClr val="tx2"/>
              </a:solidFill>
              <a:latin typeface="Calibri" pitchFamily="34" charset="0"/>
              <a:cs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1250950" y="6307138"/>
            <a:ext cx="341313" cy="1587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 bwMode="auto">
          <a:xfrm>
            <a:off x="8545768" y="653260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15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50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365500" y="1422400"/>
            <a:ext cx="5434013" cy="12223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857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buFont typeface="Courier New" pitchFamily="49" charset="0"/>
              <a:buChar char="o"/>
              <a:defRPr/>
            </a:pPr>
            <a:endParaRPr lang="ru-RU" altLang="ru-RU" sz="1200" u="none" dirty="0" smtClean="0">
              <a:solidFill>
                <a:srgbClr val="376092"/>
              </a:solidFill>
              <a:latin typeface="Calibri" pitchFamily="34" charset="0"/>
            </a:endParaRPr>
          </a:p>
          <a:p>
            <a:pPr eaLnBrk="0" hangingPunct="0">
              <a:buFont typeface="Courier New" pitchFamily="49" charset="0"/>
              <a:buChar char="o"/>
              <a:defRPr/>
            </a:pP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Увеличение количества специалистов Томской области, прошедших повышение квалификации на базе Центров непрерывного образования и повышения квалификации творческих и управленческих кадров в сфере культуры                    с </a:t>
            </a:r>
            <a:r>
              <a:rPr lang="ru-RU" altLang="ru-RU" sz="1600" b="1" u="none" dirty="0" smtClean="0">
                <a:solidFill>
                  <a:srgbClr val="C00000"/>
                </a:solidFill>
                <a:latin typeface="Calibri" pitchFamily="34" charset="0"/>
              </a:rPr>
              <a:t>109 человек </a:t>
            </a: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(2019 год) до </a:t>
            </a:r>
            <a:r>
              <a:rPr lang="ru-RU" altLang="ru-RU" sz="1600" b="1" u="none" dirty="0" smtClean="0">
                <a:solidFill>
                  <a:srgbClr val="C00000"/>
                </a:solidFill>
                <a:latin typeface="Calibri" pitchFamily="34" charset="0"/>
              </a:rPr>
              <a:t>654 чел</a:t>
            </a:r>
            <a:r>
              <a:rPr lang="ru-RU" altLang="ru-RU" u="none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. (2024 год)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44500" y="1422400"/>
            <a:ext cx="8380413" cy="1466850"/>
          </a:xfrm>
          <a:prstGeom prst="rect">
            <a:avLst/>
          </a:prstGeom>
          <a:solidFill>
            <a:schemeClr val="tx2">
              <a:lumMod val="20000"/>
              <a:lumOff val="80000"/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412" name="TextBox 34"/>
          <p:cNvSpPr txBox="1">
            <a:spLocks noChangeArrowheads="1"/>
          </p:cNvSpPr>
          <p:nvPr/>
        </p:nvSpPr>
        <p:spPr bwMode="auto">
          <a:xfrm>
            <a:off x="1066752" y="179343"/>
            <a:ext cx="493077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3000"/>
              </a:lnSpc>
            </a:pPr>
            <a:r>
              <a:rPr lang="ru-RU" altLang="ru-RU" sz="2800" b="1" u="none" dirty="0">
                <a:solidFill>
                  <a:schemeClr val="bg1"/>
                </a:solidFill>
              </a:rPr>
              <a:t>«Творческие люди»</a:t>
            </a:r>
          </a:p>
        </p:txBody>
      </p:sp>
      <p:grpSp>
        <p:nvGrpSpPr>
          <p:cNvPr id="17413" name="Группа 3"/>
          <p:cNvGrpSpPr>
            <a:grpSpLocks/>
          </p:cNvGrpSpPr>
          <p:nvPr/>
        </p:nvGrpSpPr>
        <p:grpSpPr bwMode="auto">
          <a:xfrm>
            <a:off x="414338" y="1422400"/>
            <a:ext cx="2951162" cy="1466850"/>
            <a:chOff x="414338" y="1422400"/>
            <a:chExt cx="2951162" cy="1466850"/>
          </a:xfrm>
        </p:grpSpPr>
        <p:sp>
          <p:nvSpPr>
            <p:cNvPr id="21" name="Пятиугольник 20"/>
            <p:cNvSpPr/>
            <p:nvPr/>
          </p:nvSpPr>
          <p:spPr>
            <a:xfrm>
              <a:off x="444500" y="1422400"/>
              <a:ext cx="2921000" cy="1466850"/>
            </a:xfrm>
            <a:prstGeom prst="homePlat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ru-RU" b="1" u="none" dirty="0">
                <a:solidFill>
                  <a:schemeClr val="bg1"/>
                </a:solidFill>
              </a:endParaRPr>
            </a:p>
          </p:txBody>
        </p:sp>
        <p:sp>
          <p:nvSpPr>
            <p:cNvPr id="2" name="Пятиугольник 1"/>
            <p:cNvSpPr/>
            <p:nvPr/>
          </p:nvSpPr>
          <p:spPr>
            <a:xfrm>
              <a:off x="414338" y="1422400"/>
              <a:ext cx="2814637" cy="1466850"/>
            </a:xfrm>
            <a:prstGeom prst="homePlat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ОСНОВНЫЕ РЕЗУЛЬТАТЫ ПРОЕКТА к </a:t>
              </a:r>
              <a:r>
                <a:rPr lang="ru-RU" altLang="ru-RU" sz="2400" b="1" u="none" dirty="0">
                  <a:solidFill>
                    <a:schemeClr val="bg1"/>
                  </a:solidFill>
                  <a:latin typeface="Calibri" pitchFamily="34" charset="0"/>
                </a:rPr>
                <a:t>2024 </a:t>
              </a: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г.</a:t>
              </a:r>
            </a:p>
          </p:txBody>
        </p:sp>
      </p:grpSp>
      <p:cxnSp>
        <p:nvCxnSpPr>
          <p:cNvPr id="8" name="Прямая соединительная линия 7"/>
          <p:cNvCxnSpPr/>
          <p:nvPr/>
        </p:nvCxnSpPr>
        <p:spPr>
          <a:xfrm>
            <a:off x="423863" y="2960688"/>
            <a:ext cx="8396287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5" name="Прямоугольник 71"/>
          <p:cNvSpPr>
            <a:spLocks noChangeArrowheads="1"/>
          </p:cNvSpPr>
          <p:nvPr/>
        </p:nvSpPr>
        <p:spPr bwMode="auto">
          <a:xfrm>
            <a:off x="417513" y="3070225"/>
            <a:ext cx="8410575" cy="3079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b="1" u="none">
                <a:solidFill>
                  <a:schemeClr val="bg1"/>
                </a:solidFill>
                <a:latin typeface="Calibri" pitchFamily="34" charset="0"/>
              </a:rPr>
              <a:t>КЛЮЧЕВЫЕ МЕРОПРИЯТИЯ ПРОЕКТА</a:t>
            </a:r>
          </a:p>
        </p:txBody>
      </p:sp>
      <p:sp>
        <p:nvSpPr>
          <p:cNvPr id="17416" name="AutoShape 4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14128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sp>
        <p:nvSpPr>
          <p:cNvPr id="17417" name="AutoShape 6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293688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sp>
        <p:nvSpPr>
          <p:cNvPr id="17418" name="AutoShape 8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446088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grpSp>
        <p:nvGrpSpPr>
          <p:cNvPr id="17419" name="Группа 35"/>
          <p:cNvGrpSpPr>
            <a:grpSpLocks/>
          </p:cNvGrpSpPr>
          <p:nvPr/>
        </p:nvGrpSpPr>
        <p:grpSpPr bwMode="auto">
          <a:xfrm>
            <a:off x="3184525" y="3490913"/>
            <a:ext cx="2811463" cy="1573212"/>
            <a:chOff x="3194286" y="3585313"/>
            <a:chExt cx="2811517" cy="1573732"/>
          </a:xfrm>
        </p:grpSpPr>
        <p:cxnSp>
          <p:nvCxnSpPr>
            <p:cNvPr id="37" name="Прямая соединительная линия 36"/>
            <p:cNvCxnSpPr/>
            <p:nvPr/>
          </p:nvCxnSpPr>
          <p:spPr>
            <a:xfrm>
              <a:off x="3194286" y="3585313"/>
              <a:ext cx="0" cy="1573732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>
              <a:off x="5991515" y="3639306"/>
              <a:ext cx="14288" cy="1519739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3" name="Прямая соединительная линия 42"/>
          <p:cNvCxnSpPr/>
          <p:nvPr/>
        </p:nvCxnSpPr>
        <p:spPr>
          <a:xfrm>
            <a:off x="385763" y="5049838"/>
            <a:ext cx="8355012" cy="2857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500063" y="3398838"/>
            <a:ext cx="2714625" cy="1571625"/>
          </a:xfrm>
          <a:prstGeom prst="rect">
            <a:avLst/>
          </a:prstGeom>
          <a:solidFill>
            <a:schemeClr val="bg1"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 eaLnBrk="0" hangingPunct="0">
              <a:lnSpc>
                <a:spcPts val="1650"/>
              </a:lnSpc>
              <a:defRPr/>
            </a:pPr>
            <a:endParaRPr lang="ru-RU" altLang="ru-RU" u="none" dirty="0" smtClean="0">
              <a:solidFill>
                <a:schemeClr val="tx2"/>
              </a:solidFill>
              <a:latin typeface="Calibri" pitchFamily="34" charset="0"/>
              <a:cs typeface="Arial" charset="0"/>
            </a:endParaRPr>
          </a:p>
          <a:p>
            <a:pPr algn="just"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  <a:p>
            <a:pPr algn="just"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084888" y="3452813"/>
            <a:ext cx="2655887" cy="1536700"/>
          </a:xfrm>
          <a:prstGeom prst="rect">
            <a:avLst/>
          </a:prstGeom>
          <a:solidFill>
            <a:schemeClr val="bg1"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  <a:p>
            <a:pPr eaLnBrk="0" hangingPunct="0">
              <a:lnSpc>
                <a:spcPts val="1650"/>
              </a:lnSpc>
              <a:defRPr/>
            </a:pPr>
            <a:endParaRPr lang="ru-RU" altLang="ru-RU" sz="1550" u="none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446088" y="3394075"/>
            <a:ext cx="2803525" cy="68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lnSpc>
                <a:spcPts val="145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Конкурс на получение грантов любительским творческим коллективам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3214688" y="5078413"/>
            <a:ext cx="2800350" cy="1597025"/>
          </a:xfrm>
          <a:prstGeom prst="rect">
            <a:avLst/>
          </a:prstGeom>
          <a:solidFill>
            <a:schemeClr val="tx2">
              <a:lumMod val="20000"/>
              <a:lumOff val="80000"/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lnSpc>
                <a:spcPts val="1650"/>
              </a:lnSpc>
              <a:defRPr/>
            </a:pPr>
            <a:endParaRPr lang="ru-RU" altLang="ru-RU" sz="1500" u="none" dirty="0" smtClean="0">
              <a:solidFill>
                <a:schemeClr val="tx2"/>
              </a:solidFill>
              <a:latin typeface="Calibri" pitchFamily="34" charset="0"/>
            </a:endParaRPr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3192463" y="5216525"/>
            <a:ext cx="0" cy="147796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6015038" y="5240338"/>
            <a:ext cx="0" cy="145415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407988" y="1125538"/>
            <a:ext cx="8416925" cy="0"/>
          </a:xfrm>
          <a:prstGeom prst="line">
            <a:avLst/>
          </a:prstGeom>
          <a:ln w="7620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28" name="Рисунок 30" descr="thumb_58045_news_big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99263" y="5856288"/>
            <a:ext cx="124777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9" name="Прямоугольник 31"/>
          <p:cNvSpPr>
            <a:spLocks noChangeArrowheads="1"/>
          </p:cNvSpPr>
          <p:nvPr/>
        </p:nvSpPr>
        <p:spPr bwMode="auto">
          <a:xfrm>
            <a:off x="6188075" y="5110163"/>
            <a:ext cx="2700338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ts val="1650"/>
              </a:lnSpc>
            </a:pPr>
            <a:r>
              <a:rPr lang="ru-RU" altLang="ru-RU" b="1" u="none">
                <a:solidFill>
                  <a:schemeClr val="tx2"/>
                </a:solidFill>
                <a:latin typeface="Calibri" pitchFamily="34" charset="0"/>
              </a:rPr>
              <a:t>Реализация профильной военно-исторической программы в Томской области</a:t>
            </a:r>
          </a:p>
        </p:txBody>
      </p:sp>
      <p:pic>
        <p:nvPicPr>
          <p:cNvPr id="17430" name="Рисунок 35" descr="sfu-csk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25613" y="4040188"/>
            <a:ext cx="1363662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Прямоугольник 33"/>
          <p:cNvSpPr/>
          <p:nvPr/>
        </p:nvSpPr>
        <p:spPr>
          <a:xfrm>
            <a:off x="3228975" y="3352800"/>
            <a:ext cx="2803525" cy="68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lnSpc>
                <a:spcPts val="145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Конкурс на получение грантов проведения фестивалей детского творчества</a:t>
            </a:r>
          </a:p>
        </p:txBody>
      </p:sp>
      <p:pic>
        <p:nvPicPr>
          <p:cNvPr id="17432" name="Рисунок 34" descr="upload_images_stickyfile_2018_04_dlnihaxoi1a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6350" y="4071938"/>
            <a:ext cx="1376363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3" name="Прямоугольник 35"/>
          <p:cNvSpPr>
            <a:spLocks noChangeArrowheads="1"/>
          </p:cNvSpPr>
          <p:nvPr/>
        </p:nvSpPr>
        <p:spPr bwMode="auto">
          <a:xfrm>
            <a:off x="3289300" y="5118100"/>
            <a:ext cx="279558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 u="none">
                <a:solidFill>
                  <a:schemeClr val="tx2"/>
                </a:solidFill>
                <a:latin typeface="Calibri" pitchFamily="34" charset="0"/>
              </a:rPr>
              <a:t>Организация  ежегодных мероприятий, направленных на укрепление единства нации</a:t>
            </a:r>
          </a:p>
        </p:txBody>
      </p:sp>
      <p:pic>
        <p:nvPicPr>
          <p:cNvPr id="17434" name="Picture 35" descr="https://encrypted-tbn0.gstatic.com/images?q=tbn:ANd9GcT0zvzYV-mumKbWQQ96gkc9J5KffMXyE-zC5OOod4gL6-pcHyj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6350" y="5829300"/>
            <a:ext cx="1525588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Прямоугольник 34"/>
          <p:cNvSpPr/>
          <p:nvPr/>
        </p:nvSpPr>
        <p:spPr>
          <a:xfrm>
            <a:off x="6084888" y="3452813"/>
            <a:ext cx="2803525" cy="687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lnSpc>
                <a:spcPts val="1450"/>
              </a:lnSpc>
              <a:defRPr/>
            </a:pPr>
            <a:r>
              <a:rPr lang="ru-RU" altLang="ru-RU" b="1" u="none" dirty="0" smtClean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Конкурс на получение грантов НКО на реализацию проектов в области музыкального и театрального искусства</a:t>
            </a:r>
          </a:p>
        </p:txBody>
      </p:sp>
      <p:pic>
        <p:nvPicPr>
          <p:cNvPr id="17436" name="Рисунок 35" descr="скачанные файлы (1)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24625" y="4143375"/>
            <a:ext cx="1771650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7" name="TextBox 2"/>
          <p:cNvSpPr txBox="1">
            <a:spLocks noChangeArrowheads="1"/>
          </p:cNvSpPr>
          <p:nvPr/>
        </p:nvSpPr>
        <p:spPr bwMode="auto">
          <a:xfrm>
            <a:off x="141288" y="4119563"/>
            <a:ext cx="1431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1200" b="1" u="none">
                <a:solidFill>
                  <a:srgbClr val="C00000"/>
                </a:solidFill>
              </a:rPr>
              <a:t>1 марта 2019 г. -</a:t>
            </a:r>
          </a:p>
          <a:p>
            <a:pPr algn="ctr" eaLnBrk="0" hangingPunct="0"/>
            <a:r>
              <a:rPr kumimoji="1" lang="ru-RU" altLang="ru-RU" sz="1200" b="1" u="none">
                <a:latin typeface="Calibri" pitchFamily="34" charset="0"/>
              </a:rPr>
              <a:t>срок подачи заявок на первый конкурс </a:t>
            </a:r>
          </a:p>
        </p:txBody>
      </p:sp>
      <p:sp>
        <p:nvSpPr>
          <p:cNvPr id="17438" name="Прямоугольник 39"/>
          <p:cNvSpPr>
            <a:spLocks noChangeArrowheads="1"/>
          </p:cNvSpPr>
          <p:nvPr/>
        </p:nvSpPr>
        <p:spPr bwMode="auto">
          <a:xfrm>
            <a:off x="396875" y="5078413"/>
            <a:ext cx="2795588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ts val="1200"/>
              </a:lnSpc>
            </a:pPr>
            <a:r>
              <a:rPr lang="ru-RU" altLang="ru-RU" b="1" u="none">
                <a:solidFill>
                  <a:schemeClr val="tx2"/>
                </a:solidFill>
                <a:latin typeface="Calibri" pitchFamily="34" charset="0"/>
              </a:rPr>
              <a:t>Повышение квалификации творческих и управленческих кадров 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77838" y="5949950"/>
            <a:ext cx="2500312" cy="2857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alt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на базе Центров компетенций</a:t>
            </a:r>
            <a:endParaRPr lang="ru-RU" altLang="ru-RU" b="1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7440" name="Прямоугольник 41"/>
          <p:cNvSpPr>
            <a:spLocks noChangeArrowheads="1"/>
          </p:cNvSpPr>
          <p:nvPr/>
        </p:nvSpPr>
        <p:spPr bwMode="auto">
          <a:xfrm>
            <a:off x="141288" y="6403975"/>
            <a:ext cx="1047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ru-RU" altLang="ru-RU" b="1">
                <a:solidFill>
                  <a:srgbClr val="C00000"/>
                </a:solidFill>
                <a:latin typeface="Calibri" pitchFamily="34" charset="0"/>
              </a:rPr>
              <a:t>109 чел.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369888" y="6157913"/>
            <a:ext cx="571500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alt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РФ</a:t>
            </a:r>
            <a:endParaRPr lang="ru-RU" altLang="ru-RU" b="1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700213" y="6180138"/>
            <a:ext cx="1725612" cy="2778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u-RU" altLang="ru-RU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charset="0"/>
                <a:cs typeface="Arial" charset="0"/>
              </a:rPr>
              <a:t>Томской области</a:t>
            </a:r>
            <a:endParaRPr lang="ru-RU" altLang="ru-RU" b="1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7443" name="Прямоугольник 45"/>
          <p:cNvSpPr>
            <a:spLocks noChangeArrowheads="1"/>
          </p:cNvSpPr>
          <p:nvPr/>
        </p:nvSpPr>
        <p:spPr bwMode="auto">
          <a:xfrm>
            <a:off x="1997075" y="6408738"/>
            <a:ext cx="1217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kumimoji="1" lang="ru-RU" altLang="ru-RU" b="1">
                <a:solidFill>
                  <a:srgbClr val="C00000"/>
                </a:solidFill>
                <a:latin typeface="Calibri" pitchFamily="34" charset="0"/>
              </a:rPr>
              <a:t>1 194 чел. </a:t>
            </a:r>
          </a:p>
        </p:txBody>
      </p:sp>
      <p:sp>
        <p:nvSpPr>
          <p:cNvPr id="47" name="Левая фигурная скобка 46"/>
          <p:cNvSpPr/>
          <p:nvPr/>
        </p:nvSpPr>
        <p:spPr>
          <a:xfrm rot="5400000">
            <a:off x="1604169" y="4741069"/>
            <a:ext cx="214313" cy="24225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45" name="TextBox 2"/>
          <p:cNvSpPr txBox="1">
            <a:spLocks noChangeArrowheads="1"/>
          </p:cNvSpPr>
          <p:nvPr/>
        </p:nvSpPr>
        <p:spPr bwMode="auto">
          <a:xfrm>
            <a:off x="857250" y="5630863"/>
            <a:ext cx="14303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sz="1200" b="1">
                <a:solidFill>
                  <a:srgbClr val="C00000"/>
                </a:solidFill>
              </a:rPr>
              <a:t>2019 г.</a:t>
            </a:r>
          </a:p>
        </p:txBody>
      </p:sp>
      <p:sp>
        <p:nvSpPr>
          <p:cNvPr id="46" name="TextBox 45"/>
          <p:cNvSpPr txBox="1"/>
          <p:nvPr/>
        </p:nvSpPr>
        <p:spPr bwMode="auto">
          <a:xfrm>
            <a:off x="8545768" y="6532605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16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2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14600" y="1339850"/>
            <a:ext cx="6565900" cy="1428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2857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u="sng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0" hangingPunct="0">
              <a:buFont typeface="Courier New" pitchFamily="49" charset="0"/>
              <a:buChar char="o"/>
              <a:defRPr/>
            </a:pPr>
            <a:endParaRPr lang="ru-RU" altLang="ru-RU" sz="1200" u="none" dirty="0" smtClean="0">
              <a:solidFill>
                <a:srgbClr val="376092"/>
              </a:solidFill>
              <a:latin typeface="Calibri" pitchFamily="34" charset="0"/>
            </a:endParaRPr>
          </a:p>
          <a:p>
            <a:pPr eaLnBrk="0" hangingPunct="0">
              <a:buFont typeface="Courier New" pitchFamily="49" charset="0"/>
              <a:buChar char="o"/>
              <a:defRPr/>
            </a:pP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Увеличение количества онлайн-трансляций мероприятий, размещаемых на портале «Культура.РФ» с </a:t>
            </a:r>
            <a:r>
              <a:rPr lang="ru-RU" altLang="ru-RU" sz="1800" b="1" u="none" dirty="0" smtClean="0">
                <a:solidFill>
                  <a:srgbClr val="C00000"/>
                </a:solidFill>
                <a:latin typeface="Calibri" pitchFamily="34" charset="0"/>
              </a:rPr>
              <a:t>2 </a:t>
            </a: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до </a:t>
            </a:r>
            <a:r>
              <a:rPr lang="ru-RU" altLang="ru-RU" sz="1800" b="1" u="none" dirty="0" smtClean="0">
                <a:solidFill>
                  <a:srgbClr val="C00000"/>
                </a:solidFill>
                <a:latin typeface="Calibri" pitchFamily="34" charset="0"/>
              </a:rPr>
              <a:t>12</a:t>
            </a: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;</a:t>
            </a:r>
          </a:p>
          <a:p>
            <a:pPr eaLnBrk="0" hangingPunct="0">
              <a:buFont typeface="Courier New" pitchFamily="49" charset="0"/>
              <a:buChar char="o"/>
              <a:defRPr/>
            </a:pP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Создание виртуальных концертных залов;</a:t>
            </a:r>
          </a:p>
          <a:p>
            <a:pPr eaLnBrk="0" hangingPunct="0">
              <a:buFont typeface="Courier New" pitchFamily="49" charset="0"/>
              <a:buChar char="o"/>
              <a:defRPr/>
            </a:pP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Увеличение количества выставочных проектов, снабженных цифровыми гидами в формате дополненной реальности с 0 до </a:t>
            </a:r>
            <a:r>
              <a:rPr lang="ru-RU" altLang="ru-RU" sz="1800" b="1" u="none" dirty="0" smtClean="0">
                <a:solidFill>
                  <a:srgbClr val="C00000"/>
                </a:solidFill>
                <a:latin typeface="Calibri" pitchFamily="34" charset="0"/>
              </a:rPr>
              <a:t>5</a:t>
            </a:r>
            <a:r>
              <a:rPr lang="ru-RU" altLang="ru-RU" sz="1600" u="none" dirty="0" smtClean="0">
                <a:solidFill>
                  <a:srgbClr val="376092"/>
                </a:solidFill>
                <a:latin typeface="Calibri" pitchFamily="34" charset="0"/>
              </a:rPr>
              <a:t> ед.</a:t>
            </a:r>
          </a:p>
          <a:p>
            <a:pPr marL="0" indent="0" eaLnBrk="0" hangingPunct="0">
              <a:defRPr/>
            </a:pPr>
            <a:endParaRPr lang="ru-RU" altLang="ru-RU" u="none" dirty="0" smtClean="0">
              <a:solidFill>
                <a:srgbClr val="376092"/>
              </a:solidFill>
              <a:latin typeface="Calibri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77838" y="1219200"/>
            <a:ext cx="8434387" cy="1511300"/>
          </a:xfrm>
          <a:prstGeom prst="rect">
            <a:avLst/>
          </a:prstGeom>
          <a:solidFill>
            <a:schemeClr val="tx2">
              <a:lumMod val="20000"/>
              <a:lumOff val="80000"/>
              <a:alpha val="180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8436" name="TextBox 34"/>
          <p:cNvSpPr txBox="1">
            <a:spLocks noChangeArrowheads="1"/>
          </p:cNvSpPr>
          <p:nvPr/>
        </p:nvSpPr>
        <p:spPr bwMode="auto">
          <a:xfrm>
            <a:off x="1082674" y="227013"/>
            <a:ext cx="473076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ts val="3000"/>
              </a:lnSpc>
            </a:pPr>
            <a:r>
              <a:rPr lang="ru-RU" altLang="ru-RU" sz="2800" b="1" u="none" dirty="0">
                <a:solidFill>
                  <a:schemeClr val="bg1"/>
                </a:solidFill>
              </a:rPr>
              <a:t>«Цифровая культура»</a:t>
            </a:r>
          </a:p>
        </p:txBody>
      </p:sp>
      <p:grpSp>
        <p:nvGrpSpPr>
          <p:cNvPr id="18437" name="Группа 14"/>
          <p:cNvGrpSpPr>
            <a:grpSpLocks/>
          </p:cNvGrpSpPr>
          <p:nvPr/>
        </p:nvGrpSpPr>
        <p:grpSpPr bwMode="auto">
          <a:xfrm>
            <a:off x="398463" y="1301750"/>
            <a:ext cx="2238375" cy="1466850"/>
            <a:chOff x="414339" y="1422400"/>
            <a:chExt cx="2951161" cy="1466850"/>
          </a:xfrm>
        </p:grpSpPr>
        <p:sp>
          <p:nvSpPr>
            <p:cNvPr id="21" name="Пятиугольник 20"/>
            <p:cNvSpPr/>
            <p:nvPr/>
          </p:nvSpPr>
          <p:spPr>
            <a:xfrm>
              <a:off x="443641" y="1422400"/>
              <a:ext cx="2921859" cy="1466850"/>
            </a:xfrm>
            <a:prstGeom prst="homePlat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ru-RU" b="1" u="none" dirty="0">
                <a:solidFill>
                  <a:schemeClr val="bg1"/>
                </a:solidFill>
              </a:endParaRPr>
            </a:p>
          </p:txBody>
        </p:sp>
        <p:sp>
          <p:nvSpPr>
            <p:cNvPr id="2" name="Пятиугольник 1"/>
            <p:cNvSpPr/>
            <p:nvPr/>
          </p:nvSpPr>
          <p:spPr>
            <a:xfrm>
              <a:off x="414339" y="1422400"/>
              <a:ext cx="2789998" cy="1466850"/>
            </a:xfrm>
            <a:prstGeom prst="homePlat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 u="sng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0" hangingPunct="0">
                <a:defRPr/>
              </a:pPr>
              <a:r>
                <a:rPr lang="ru-RU" altLang="ru-RU" b="1" u="none" dirty="0" smtClean="0">
                  <a:solidFill>
                    <a:schemeClr val="bg1"/>
                  </a:solidFill>
                  <a:latin typeface="Calibri" pitchFamily="34" charset="0"/>
                </a:rPr>
                <a:t>ОСНОВНОЙ РЕЗУЛЬТАТ </a:t>
              </a:r>
              <a:r>
                <a:rPr lang="ru-RU" altLang="ru-RU" b="1" u="none" dirty="0">
                  <a:solidFill>
                    <a:schemeClr val="bg1"/>
                  </a:solidFill>
                  <a:latin typeface="Calibri" pitchFamily="34" charset="0"/>
                </a:rPr>
                <a:t>ПРОЕКТА к </a:t>
              </a:r>
              <a:r>
                <a:rPr lang="ru-RU" altLang="ru-RU" sz="1800" b="1" u="none" dirty="0">
                  <a:solidFill>
                    <a:schemeClr val="bg1"/>
                  </a:solidFill>
                  <a:latin typeface="Calibri" pitchFamily="34" charset="0"/>
                </a:rPr>
                <a:t>2024 </a:t>
              </a:r>
              <a:r>
                <a:rPr lang="ru-RU" altLang="ru-RU" b="1" u="none" dirty="0">
                  <a:solidFill>
                    <a:schemeClr val="bg1"/>
                  </a:solidFill>
                  <a:latin typeface="Calibri" pitchFamily="34" charset="0"/>
                </a:rPr>
                <a:t>г.</a:t>
              </a:r>
            </a:p>
          </p:txBody>
        </p:sp>
      </p:grpSp>
      <p:cxnSp>
        <p:nvCxnSpPr>
          <p:cNvPr id="8" name="Прямая соединительная линия 7"/>
          <p:cNvCxnSpPr/>
          <p:nvPr/>
        </p:nvCxnSpPr>
        <p:spPr>
          <a:xfrm>
            <a:off x="423863" y="2960688"/>
            <a:ext cx="8488362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Прямоугольник 71"/>
          <p:cNvSpPr>
            <a:spLocks noChangeArrowheads="1"/>
          </p:cNvSpPr>
          <p:nvPr/>
        </p:nvSpPr>
        <p:spPr bwMode="auto">
          <a:xfrm>
            <a:off x="417513" y="3070225"/>
            <a:ext cx="8494712" cy="3079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altLang="ru-RU" b="1" u="none" dirty="0">
                <a:solidFill>
                  <a:schemeClr val="bg1"/>
                </a:solidFill>
                <a:latin typeface="Calibri" pitchFamily="34" charset="0"/>
              </a:rPr>
              <a:t>КЛЮЧЕВЫЕ МЕРОПРИЯТИЯ ПРОЕКТА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H="1">
            <a:off x="446031" y="3403600"/>
            <a:ext cx="14288" cy="297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1" name="AutoShape 4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14128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sp>
        <p:nvSpPr>
          <p:cNvPr id="18442" name="AutoShape 6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293688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sp>
        <p:nvSpPr>
          <p:cNvPr id="18443" name="AutoShape 8" descr="ÐÐ°ÑÑÐ¸Ð½ÐºÐ¸ Ð¿Ð¾ Ð·Ð°Ð¿ÑÐ¾ÑÑ Ð¼ÑÑ.png"/>
          <p:cNvSpPr>
            <a:spLocks noChangeAspect="1" noChangeArrowheads="1"/>
          </p:cNvSpPr>
          <p:nvPr/>
        </p:nvSpPr>
        <p:spPr bwMode="auto">
          <a:xfrm>
            <a:off x="446088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alt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398463" y="1125538"/>
            <a:ext cx="8513762" cy="0"/>
          </a:xfrm>
          <a:prstGeom prst="line">
            <a:avLst/>
          </a:prstGeom>
          <a:ln w="7620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45" name="Группа 3"/>
          <p:cNvGrpSpPr>
            <a:grpSpLocks/>
          </p:cNvGrpSpPr>
          <p:nvPr/>
        </p:nvGrpSpPr>
        <p:grpSpPr bwMode="auto">
          <a:xfrm>
            <a:off x="460319" y="3490913"/>
            <a:ext cx="6418262" cy="2384425"/>
            <a:chOff x="611873" y="3652362"/>
            <a:chExt cx="4475183" cy="2384225"/>
          </a:xfrm>
        </p:grpSpPr>
        <p:grpSp>
          <p:nvGrpSpPr>
            <p:cNvPr id="18452" name="Группа 15"/>
            <p:cNvGrpSpPr>
              <a:grpSpLocks/>
            </p:cNvGrpSpPr>
            <p:nvPr/>
          </p:nvGrpSpPr>
          <p:grpSpPr bwMode="auto">
            <a:xfrm>
              <a:off x="611873" y="4606369"/>
              <a:ext cx="4475183" cy="1430218"/>
              <a:chOff x="598792" y="2829000"/>
              <a:chExt cx="4020658" cy="1227820"/>
            </a:xfrm>
          </p:grpSpPr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598792" y="4056820"/>
                <a:ext cx="16906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455" name="TextBox 21"/>
              <p:cNvSpPr txBox="1">
                <a:spLocks noChangeArrowheads="1"/>
              </p:cNvSpPr>
              <p:nvPr/>
            </p:nvSpPr>
            <p:spPr bwMode="auto">
              <a:xfrm>
                <a:off x="822031" y="2829000"/>
                <a:ext cx="3797419" cy="554811"/>
              </a:xfrm>
              <a:prstGeom prst="rect">
                <a:avLst/>
              </a:prstGeom>
              <a:solidFill>
                <a:srgbClr val="DCE6F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20000"/>
                  </a:spcBef>
                  <a:buFont typeface="Arial" pitchFamily="34" charset="0"/>
                  <a:buNone/>
                </a:pPr>
                <a:r>
                  <a:rPr kumimoji="1" lang="ru-RU" altLang="ru-RU" sz="1800" b="1" u="none">
                    <a:solidFill>
                      <a:schemeClr val="tx2"/>
                    </a:solidFill>
                    <a:latin typeface="Calibri" pitchFamily="34" charset="0"/>
                  </a:rPr>
                  <a:t>Организация онлайн-трансляций мероприятий, размещаемых на портале «Культура.РФ»</a:t>
                </a:r>
              </a:p>
            </p:txBody>
          </p:sp>
        </p:grpSp>
        <p:sp>
          <p:nvSpPr>
            <p:cNvPr id="18453" name="TextBox 21"/>
            <p:cNvSpPr txBox="1">
              <a:spLocks noChangeArrowheads="1"/>
            </p:cNvSpPr>
            <p:nvPr/>
          </p:nvSpPr>
          <p:spPr bwMode="auto">
            <a:xfrm>
              <a:off x="860348" y="3652362"/>
              <a:ext cx="4219700" cy="646268"/>
            </a:xfrm>
            <a:prstGeom prst="rect">
              <a:avLst/>
            </a:prstGeom>
            <a:solidFill>
              <a:srgbClr val="DCE6F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20000"/>
                </a:spcBef>
                <a:buFont typeface="Arial" pitchFamily="34" charset="0"/>
                <a:buNone/>
              </a:pPr>
              <a:r>
                <a:rPr kumimoji="1" lang="ru-RU" altLang="ru-RU" sz="1800" b="1" u="none">
                  <a:solidFill>
                    <a:schemeClr val="tx2"/>
                  </a:solidFill>
                  <a:latin typeface="Calibri" pitchFamily="34" charset="0"/>
                </a:rPr>
                <a:t>Обеспечение работы в системе «Виртуальный концертный зал» на территории Томской области</a:t>
              </a:r>
            </a:p>
          </p:txBody>
        </p:sp>
      </p:grpSp>
      <p:cxnSp>
        <p:nvCxnSpPr>
          <p:cNvPr id="53" name="Прямая соединительная линия 52"/>
          <p:cNvCxnSpPr/>
          <p:nvPr/>
        </p:nvCxnSpPr>
        <p:spPr bwMode="auto">
          <a:xfrm>
            <a:off x="522231" y="3830638"/>
            <a:ext cx="1889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7" name="TextBox 21"/>
          <p:cNvSpPr txBox="1">
            <a:spLocks noChangeArrowheads="1"/>
          </p:cNvSpPr>
          <p:nvPr/>
        </p:nvSpPr>
        <p:spPr bwMode="auto">
          <a:xfrm>
            <a:off x="815919" y="5413375"/>
            <a:ext cx="6053137" cy="923925"/>
          </a:xfrm>
          <a:prstGeom prst="rect">
            <a:avLst/>
          </a:prstGeom>
          <a:solidFill>
            <a:srgbClr val="DCE6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ru-RU" altLang="ru-RU" sz="1800" b="1" u="none">
                <a:solidFill>
                  <a:schemeClr val="tx2"/>
                </a:solidFill>
                <a:latin typeface="Calibri" pitchFamily="34" charset="0"/>
              </a:rPr>
              <a:t>Определение  перечня экспозиций и выставочных проектов музеев Томской области, для которых требуется создание мультимедиа-гидов</a:t>
            </a:r>
          </a:p>
        </p:txBody>
      </p:sp>
      <p:cxnSp>
        <p:nvCxnSpPr>
          <p:cNvPr id="30" name="Прямая соединительная линия 29"/>
          <p:cNvCxnSpPr/>
          <p:nvPr/>
        </p:nvCxnSpPr>
        <p:spPr bwMode="auto">
          <a:xfrm>
            <a:off x="492069" y="4889500"/>
            <a:ext cx="1857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9" name="Рисунок 23" descr="inx960x64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69069" y="4565650"/>
            <a:ext cx="2062162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0" name="Прямоугольник 24"/>
          <p:cNvSpPr>
            <a:spLocks noChangeArrowheads="1"/>
          </p:cNvSpPr>
          <p:nvPr/>
        </p:nvSpPr>
        <p:spPr bwMode="auto">
          <a:xfrm>
            <a:off x="6869056" y="3490913"/>
            <a:ext cx="24098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 u="none" dirty="0">
                <a:latin typeface="Calibri" pitchFamily="34" charset="0"/>
              </a:rPr>
              <a:t>10 марта 2019 г. – </a:t>
            </a:r>
            <a:r>
              <a:rPr lang="ru-RU" altLang="ru-RU" b="1" u="none" dirty="0" err="1">
                <a:latin typeface="Calibri" pitchFamily="34" charset="0"/>
              </a:rPr>
              <a:t>он-лайн</a:t>
            </a:r>
            <a:r>
              <a:rPr lang="ru-RU" altLang="ru-RU" b="1" u="none" dirty="0">
                <a:latin typeface="Calibri" pitchFamily="34" charset="0"/>
              </a:rPr>
              <a:t> трансляция концерта из органного зала в </a:t>
            </a:r>
            <a:r>
              <a:rPr lang="ru-RU" altLang="ru-RU" b="1" u="none" dirty="0" err="1">
                <a:latin typeface="Calibri" pitchFamily="34" charset="0"/>
              </a:rPr>
              <a:t>Молчановский</a:t>
            </a:r>
            <a:r>
              <a:rPr lang="ru-RU" altLang="ru-RU" b="1" u="none" dirty="0">
                <a:latin typeface="Calibri" pitchFamily="34" charset="0"/>
              </a:rPr>
              <a:t> </a:t>
            </a:r>
            <a:r>
              <a:rPr lang="ru-RU" altLang="ru-RU" b="1" u="none" dirty="0" smtClean="0">
                <a:latin typeface="Calibri" pitchFamily="34" charset="0"/>
              </a:rPr>
              <a:t>район</a:t>
            </a:r>
            <a:endParaRPr lang="ru-RU" altLang="ru-RU" b="1" dirty="0"/>
          </a:p>
        </p:txBody>
      </p:sp>
      <p:sp>
        <p:nvSpPr>
          <p:cNvPr id="32" name="TextBox 31"/>
          <p:cNvSpPr txBox="1"/>
          <p:nvPr/>
        </p:nvSpPr>
        <p:spPr bwMode="auto">
          <a:xfrm>
            <a:off x="8545768" y="6522668"/>
            <a:ext cx="407792" cy="33855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/>
            <a:ext uri="{91240B29-F687-4F45-9708-019B960494DF}"/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1600" b="1" u="none" dirty="0" smtClean="0">
                <a:latin typeface="Calibri" pitchFamily="34" charset="0"/>
                <a:cs typeface="Arial" charset="0"/>
              </a:rPr>
              <a:t>17</a:t>
            </a:r>
            <a:endParaRPr lang="ru-RU" sz="1600" b="1" u="none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3221"/>
            <a:ext cx="9144000" cy="742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3" descr="C:\Users\gks.CCT\Desktop\Ксения\Задания\Задание Шагова\II Отраслевое собрание\251091f8476e5d6041af777b2dec725e.png"/>
          <p:cNvPicPr>
            <a:picLocks noChangeAspect="1" noChangeArrowheads="1"/>
          </p:cNvPicPr>
          <p:nvPr/>
        </p:nvPicPr>
        <p:blipFill>
          <a:blip r:embed="rId3" cstate="print"/>
          <a:srcRect b="13766"/>
          <a:stretch>
            <a:fillRect/>
          </a:stretch>
        </p:blipFill>
        <p:spPr bwMode="auto">
          <a:xfrm>
            <a:off x="7289321" y="-3222"/>
            <a:ext cx="1883317" cy="739076"/>
          </a:xfrm>
          <a:prstGeom prst="rect">
            <a:avLst/>
          </a:prstGeom>
          <a:noFill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42644"/>
            <a:ext cx="674629" cy="64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Z:\ФОТО\2018\ГФНТ\Гала-концерт\DSC_1659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3466" y="1838826"/>
            <a:ext cx="5902968" cy="3890493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069033" y="2954331"/>
            <a:ext cx="3059104" cy="1143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600" b="1" u="none" dirty="0" smtClean="0">
                <a:ea typeface="+mj-ea"/>
              </a:rPr>
              <a:t>За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4600" b="1" u="none" dirty="0" smtClean="0">
                <a:ea typeface="+mj-ea"/>
              </a:rPr>
              <a:t>работу!</a:t>
            </a:r>
            <a:endParaRPr lang="ru-RU" sz="4600" b="1" u="none" dirty="0">
              <a:ea typeface="+mj-ea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>
        <a:spAutoFit/>
      </a:bodyPr>
      <a:lstStyle>
        <a:defPPr eaLnBrk="0" hangingPunct="0">
          <a:defRPr sz="2600" b="1" u="none" dirty="0" smtClean="0">
            <a:solidFill>
              <a:schemeClr val="accent1">
                <a:lumMod val="75000"/>
              </a:schemeClr>
            </a:solidFill>
            <a:latin typeface="Calibri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32025</TotalTime>
  <Words>1961</Words>
  <Application>Microsoft Office PowerPoint</Application>
  <PresentationFormat>Экран (4:3)</PresentationFormat>
  <Paragraphs>664</Paragraphs>
  <Slides>19</Slides>
  <Notes>17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Тема Office</vt:lpstr>
      <vt:lpstr>Диаграмма</vt:lpstr>
      <vt:lpstr>Лист Microsoft Office Excel 97-2003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Зима</dc:creator>
  <cp:lastModifiedBy>shem</cp:lastModifiedBy>
  <cp:revision>2285</cp:revision>
  <cp:lastPrinted>2018-12-07T07:08:33Z</cp:lastPrinted>
  <dcterms:created xsi:type="dcterms:W3CDTF">2012-09-26T08:05:30Z</dcterms:created>
  <dcterms:modified xsi:type="dcterms:W3CDTF">2019-03-27T03:21:08Z</dcterms:modified>
</cp:coreProperties>
</file>