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56" r:id="rId2"/>
    <p:sldId id="274" r:id="rId3"/>
    <p:sldId id="275" r:id="rId4"/>
    <p:sldId id="276" r:id="rId5"/>
    <p:sldId id="260" r:id="rId6"/>
    <p:sldId id="258" r:id="rId7"/>
    <p:sldId id="264" r:id="rId8"/>
    <p:sldId id="27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5481" autoAdjust="0"/>
    <p:restoredTop sz="94609" autoAdjust="0"/>
  </p:normalViewPr>
  <p:slideViewPr>
    <p:cSldViewPr>
      <p:cViewPr>
        <p:scale>
          <a:sx n="100" d="100"/>
          <a:sy n="100" d="100"/>
        </p:scale>
        <p:origin x="-1944" y="-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92E16E-9D62-491C-BCE0-5F6B0FAF2B61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1EB606-F959-44C1-A69E-202F849D460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368C-69E2-49AC-8D8C-2A46D3A4C018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6EC98-19ED-44BD-998B-9B2635C99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368C-69E2-49AC-8D8C-2A46D3A4C018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6EC98-19ED-44BD-998B-9B2635C99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368C-69E2-49AC-8D8C-2A46D3A4C018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6EC98-19ED-44BD-998B-9B2635C99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368C-69E2-49AC-8D8C-2A46D3A4C018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6EC98-19ED-44BD-998B-9B2635C99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368C-69E2-49AC-8D8C-2A46D3A4C018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6EC98-19ED-44BD-998B-9B2635C99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368C-69E2-49AC-8D8C-2A46D3A4C018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6EC98-19ED-44BD-998B-9B2635C99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368C-69E2-49AC-8D8C-2A46D3A4C018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6EC98-19ED-44BD-998B-9B2635C99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368C-69E2-49AC-8D8C-2A46D3A4C018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6EC98-19ED-44BD-998B-9B2635C99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368C-69E2-49AC-8D8C-2A46D3A4C018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6EC98-19ED-44BD-998B-9B2635C99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368C-69E2-49AC-8D8C-2A46D3A4C018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6EC98-19ED-44BD-998B-9B2635C99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368C-69E2-49AC-8D8C-2A46D3A4C018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6EC98-19ED-44BD-998B-9B2635C99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0F368C-69E2-49AC-8D8C-2A46D3A4C018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6EC98-19ED-44BD-998B-9B2635C99CC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фон_МИБС_2_1_3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r="2280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63888" y="620688"/>
            <a:ext cx="5040560" cy="5088565"/>
          </a:xfrm>
        </p:spPr>
        <p:txBody>
          <a:bodyPr>
            <a:noAutofit/>
          </a:bodyPr>
          <a:lstStyle/>
          <a:p>
            <a:pPr algn="l">
              <a:spcBef>
                <a:spcPts val="0"/>
              </a:spcBef>
            </a:pPr>
            <a:endParaRPr lang="ru-RU" sz="44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spcBef>
                <a:spcPts val="0"/>
              </a:spcBef>
            </a:pPr>
            <a:r>
              <a:rPr lang="ru-RU" sz="4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Модельные </a:t>
            </a:r>
          </a:p>
          <a:p>
            <a:pPr algn="l">
              <a:spcBef>
                <a:spcPts val="0"/>
              </a:spcBef>
            </a:pPr>
            <a:r>
              <a:rPr lang="ru-RU" sz="4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библиотеки </a:t>
            </a:r>
          </a:p>
          <a:p>
            <a:pPr algn="l">
              <a:spcBef>
                <a:spcPts val="0"/>
              </a:spcBef>
            </a:pPr>
            <a:r>
              <a:rPr lang="ru-RU" sz="4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контексте задач Национального </a:t>
            </a:r>
          </a:p>
          <a:p>
            <a:pPr algn="l">
              <a:spcBef>
                <a:spcPts val="0"/>
              </a:spcBef>
            </a:pPr>
            <a:r>
              <a:rPr lang="ru-RU" sz="4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проекта </a:t>
            </a:r>
          </a:p>
          <a:p>
            <a:pPr algn="l">
              <a:spcBef>
                <a:spcPts val="0"/>
              </a:spcBef>
            </a:pPr>
            <a:r>
              <a:rPr lang="ru-RU" sz="44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«Культура»</a:t>
            </a:r>
            <a:endParaRPr lang="ru-RU" sz="4000" b="1" dirty="0" smtClean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40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titul.jpg"/>
          <p:cNvPicPr>
            <a:picLocks noChangeAspect="1"/>
          </p:cNvPicPr>
          <p:nvPr/>
        </p:nvPicPr>
        <p:blipFill>
          <a:blip r:embed="rId2" cstate="print"/>
          <a:srcRect l="9541" r="12333"/>
          <a:stretch>
            <a:fillRect/>
          </a:stretch>
        </p:blipFill>
        <p:spPr>
          <a:xfrm>
            <a:off x="0" y="-27384"/>
            <a:ext cx="9144000" cy="5832648"/>
          </a:xfrm>
          <a:prstGeom prst="rect">
            <a:avLst/>
          </a:prstGeom>
        </p:spPr>
      </p:pic>
      <p:sp>
        <p:nvSpPr>
          <p:cNvPr id="7" name="Подзаголовок 2"/>
          <p:cNvSpPr txBox="1">
            <a:spLocks/>
          </p:cNvSpPr>
          <p:nvPr/>
        </p:nvSpPr>
        <p:spPr>
          <a:xfrm>
            <a:off x="899592" y="5877272"/>
            <a:ext cx="7704856" cy="7748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0363" lvl="0" indent="-360363" algn="ctr">
              <a:spcBef>
                <a:spcPct val="20000"/>
              </a:spcBef>
              <a:tabLst>
                <a:tab pos="360363" algn="l"/>
              </a:tabLst>
              <a:defRPr/>
            </a:pP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Новаябиблиотека.рф</a:t>
            </a:r>
            <a:endParaRPr lang="ru-RU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Юность_фон.jpg"/>
          <p:cNvPicPr>
            <a:picLocks noChangeAspect="1"/>
          </p:cNvPicPr>
          <p:nvPr/>
        </p:nvPicPr>
        <p:blipFill>
          <a:blip r:embed="rId2" cstate="print">
            <a:lum bright="-20000"/>
          </a:blip>
          <a:srcRect r="1025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683568" y="404664"/>
            <a:ext cx="7632848" cy="5976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60363" lvl="0" indent="-360363">
              <a:spcBef>
                <a:spcPct val="20000"/>
              </a:spcBef>
              <a:tabLst>
                <a:tab pos="360363" algn="l"/>
              </a:tabLst>
              <a:defRPr/>
            </a:pP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Наименование проекта:</a:t>
            </a: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lvl="0">
              <a:spcBef>
                <a:spcPct val="20000"/>
              </a:spcBef>
              <a:tabLst>
                <a:tab pos="0" algn="l"/>
              </a:tabLst>
              <a:defRPr/>
            </a:pP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«Создание модельных муниципальных библиотек в субъектах Российской Федерации»</a:t>
            </a: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Цели и задачи:</a:t>
            </a:r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lvl="0">
              <a:spcBef>
                <a:spcPct val="20000"/>
              </a:spcBef>
              <a:tabLst>
                <a:tab pos="0" algn="l"/>
              </a:tabLst>
              <a:defRPr/>
            </a:pP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Создание модельных библиотек путём модернизации деятельности муниципальных библиотек и внедрения в них эффективных моделей управления, направленных на повышение качества предоставляемого ими библиотечно-информационного обслуживания.</a:t>
            </a:r>
            <a:b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+mn-ea"/>
              <a:cs typeface="+mn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Юность_фон.jpg"/>
          <p:cNvPicPr>
            <a:picLocks noChangeAspect="1"/>
          </p:cNvPicPr>
          <p:nvPr/>
        </p:nvPicPr>
        <p:blipFill>
          <a:blip r:embed="rId2" cstate="print">
            <a:lum bright="-20000"/>
          </a:blip>
          <a:srcRect r="1025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одзаголовок 2"/>
          <p:cNvSpPr txBox="1">
            <a:spLocks/>
          </p:cNvSpPr>
          <p:nvPr/>
        </p:nvSpPr>
        <p:spPr>
          <a:xfrm>
            <a:off x="683568" y="404664"/>
            <a:ext cx="7632848" cy="5976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Общедоступная муниципальная библиотека - </a:t>
            </a: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коммуникационная площадка общественного диалога, интеллектуального и социального развития, просвещения и культурного досуга населения.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Библиотека остается в своей роли активного информационного агента, равноправного действующего лица в сетевом, виртуальном, цифровом пространстве, обеспечивающего доступ, как к собственным, так и мировым информационным ресурсам, при этом дающая пользователю профессиональную консультацию в навигации и выборе источников информации. </a:t>
            </a:r>
            <a:b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+mn-ea"/>
              <a:cs typeface="+mn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_4559_2wd.jpg"/>
          <p:cNvPicPr>
            <a:picLocks noChangeAspect="1"/>
          </p:cNvPicPr>
          <p:nvPr/>
        </p:nvPicPr>
        <p:blipFill>
          <a:blip r:embed="rId2" cstate="print">
            <a:lum bright="-20000"/>
          </a:blip>
          <a:srcRect r="1272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395536" y="260648"/>
            <a:ext cx="8424936" cy="61926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Aft>
                <a:spcPts val="1200"/>
              </a:spcAft>
              <a:tabLst>
                <a:tab pos="0" algn="l"/>
              </a:tabLst>
              <a:defRPr/>
            </a:pPr>
            <a:r>
              <a:rPr lang="ru-RU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Создание модельных библиотек включает:</a:t>
            </a:r>
          </a:p>
          <a:p>
            <a:pPr lvl="0">
              <a:spcAft>
                <a:spcPts val="1200"/>
              </a:spcAft>
              <a:tabLst>
                <a:tab pos="0" algn="l"/>
              </a:tabLst>
              <a:defRPr/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а) обеспечение доступа к современным информационным ресурсам;</a:t>
            </a:r>
          </a:p>
          <a:p>
            <a:pPr lvl="0">
              <a:spcAft>
                <a:spcPts val="1200"/>
              </a:spcAft>
              <a:tabLst>
                <a:tab pos="0" algn="l"/>
              </a:tabLst>
              <a:defRPr/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б) оснащение высокоскоростным доступом к Интернет;</a:t>
            </a:r>
          </a:p>
          <a:p>
            <a:pPr lvl="0">
              <a:spcAft>
                <a:spcPts val="1200"/>
              </a:spcAft>
              <a:tabLst>
                <a:tab pos="0" algn="l"/>
              </a:tabLst>
              <a:defRPr/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в) создание точек доступа к информационной системе «Национальная электронная библиотека»;</a:t>
            </a:r>
          </a:p>
          <a:p>
            <a:pPr lvl="0">
              <a:spcAft>
                <a:spcPts val="1200"/>
              </a:spcAft>
              <a:tabLst>
                <a:tab pos="0" algn="l"/>
              </a:tabLst>
              <a:defRPr/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г) создание современного библиотечного пространства;</a:t>
            </a:r>
          </a:p>
          <a:p>
            <a:pPr lvl="0">
              <a:spcAft>
                <a:spcPts val="1200"/>
              </a:spcAft>
              <a:tabLst>
                <a:tab pos="0" algn="l"/>
              </a:tabLst>
              <a:defRPr/>
            </a:pPr>
            <a:r>
              <a:rPr lang="ru-RU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формирование и поддержка деятельности дискуссионных клубов, кружков и консультационных пунктов;</a:t>
            </a:r>
          </a:p>
          <a:p>
            <a:pPr lvl="0">
              <a:spcAft>
                <a:spcPts val="1200"/>
              </a:spcAft>
              <a:tabLst>
                <a:tab pos="0" algn="l"/>
              </a:tabLst>
              <a:defRPr/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е) регулярное проведение культурно-просветительских, социально-значимых и образовательных мероприятий для всех возрастных групп населения;</a:t>
            </a:r>
          </a:p>
          <a:p>
            <a:pPr lvl="0">
              <a:spcAft>
                <a:spcPts val="1200"/>
              </a:spcAft>
              <a:tabLst>
                <a:tab pos="0" algn="l"/>
              </a:tabLst>
              <a:defRPr/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ж) соответствующая профессиональная переподготовка и повышение квалификации персонала.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ea typeface="+mn-ea"/>
              <a:cs typeface="+mn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Северная_фон.jpg"/>
          <p:cNvPicPr>
            <a:picLocks noChangeAspect="1"/>
          </p:cNvPicPr>
          <p:nvPr/>
        </p:nvPicPr>
        <p:blipFill>
          <a:blip r:embed="rId2" cstate="print">
            <a:lum bright="-20000"/>
          </a:blip>
          <a:srcRect r="696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Подзаголовок 2"/>
          <p:cNvSpPr txBox="1">
            <a:spLocks/>
          </p:cNvSpPr>
          <p:nvPr/>
        </p:nvSpPr>
        <p:spPr>
          <a:xfrm>
            <a:off x="395536" y="332656"/>
            <a:ext cx="8496944" cy="5400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  <a:tabLst>
                <a:tab pos="0" algn="l"/>
              </a:tabLst>
              <a:defRPr/>
            </a:pPr>
            <a:r>
              <a:rPr kumimoji="0" lang="ru-RU" sz="2800" b="1" i="0" u="non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 рамках</a:t>
            </a:r>
            <a:r>
              <a:rPr kumimoji="0" lang="ru-RU" sz="2800" b="1" i="0" u="non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участия в проекте муниципальной библиотеки «Компьютерный мир» МАУ «МИБС» города Томска решались следующие проблемы:</a:t>
            </a:r>
          </a:p>
          <a:p>
            <a:pPr lvl="0">
              <a:spcBef>
                <a:spcPct val="20000"/>
              </a:spcBef>
              <a:tabLst>
                <a:tab pos="0" algn="l"/>
              </a:tabLst>
              <a:defRPr/>
            </a:pPr>
            <a:endParaRPr kumimoji="0" lang="ru-RU" sz="1100" b="1" i="0" u="none" kern="1200" cap="none" spc="0" normalizeH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457200" lvl="0" indent="-457200">
              <a:spcBef>
                <a:spcPct val="20000"/>
              </a:spcBef>
              <a:buAutoNum type="arabicPeriod"/>
              <a:tabLst>
                <a:tab pos="0" algn="l"/>
              </a:tabLst>
              <a:defRPr/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Короткие сроки реализации проекта (6-8 месяцев).</a:t>
            </a:r>
          </a:p>
          <a:p>
            <a:pPr marL="457200" lvl="0" indent="-457200">
              <a:spcBef>
                <a:spcPct val="20000"/>
              </a:spcBef>
              <a:buAutoNum type="arabicPeriod" startAt="2"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Вопросы профессиональной подготовки </a:t>
            </a:r>
            <a:r>
              <a:rPr kumimoji="0" lang="ru-RU" sz="240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участников проекта (недостаток квалификации и опыта).</a:t>
            </a:r>
          </a:p>
          <a:p>
            <a:pPr marL="457200" indent="-457200">
              <a:spcBef>
                <a:spcPct val="20000"/>
              </a:spcBef>
              <a:buFontTx/>
              <a:buAutoNum type="arabicPeriod" startAt="2"/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Отсутствие описанной модели современной библиотеки «под ключ» (пространство библиотеки, мебель, оборудование, программное обеспечение, квалификация персонала и пр.). </a:t>
            </a:r>
          </a:p>
          <a:p>
            <a:pPr marL="457200" lvl="0" indent="-457200">
              <a:spcBef>
                <a:spcPct val="20000"/>
              </a:spcBef>
              <a:buAutoNum type="arabicPeriod" startAt="2"/>
            </a:pPr>
            <a:r>
              <a:rPr lang="ru-RU" sz="2400" baseline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Отсутствие опыта использования необходимого современного оборудования. </a:t>
            </a:r>
          </a:p>
          <a:p>
            <a:pPr marL="457200" lvl="0" indent="-457200">
              <a:spcBef>
                <a:spcPct val="20000"/>
              </a:spcBef>
              <a:buAutoNum type="arabicPeriod" startAt="2"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Недостаток </a:t>
            </a:r>
            <a:r>
              <a:rPr kumimoji="0" lang="ru-RU" sz="240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проектных бюро с необходимым опытом создания </a:t>
            </a:r>
            <a:r>
              <a:rPr kumimoji="0" lang="ru-RU" sz="2400" i="0" u="none" strike="noStrike" kern="1200" cap="none" spc="0" normalizeH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дизайн-проектов</a:t>
            </a:r>
            <a:r>
              <a:rPr kumimoji="0" lang="ru-RU" sz="240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в учреждениях социальной сферы.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IMG_2939_1.jpg"/>
          <p:cNvPicPr>
            <a:picLocks noChangeAspect="1"/>
          </p:cNvPicPr>
          <p:nvPr/>
        </p:nvPicPr>
        <p:blipFill>
          <a:blip r:embed="rId2" cstate="print">
            <a:lum bright="-20000"/>
          </a:blip>
          <a:srcRect r="342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Подзаголовок 2"/>
          <p:cNvSpPr txBox="1">
            <a:spLocks/>
          </p:cNvSpPr>
          <p:nvPr/>
        </p:nvSpPr>
        <p:spPr>
          <a:xfrm>
            <a:off x="395536" y="332656"/>
            <a:ext cx="8496944" cy="5400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>
              <a:spcBef>
                <a:spcPct val="20000"/>
              </a:spcBef>
              <a:tabLst>
                <a:tab pos="0" algn="l"/>
              </a:tabLst>
              <a:defRPr/>
            </a:pPr>
            <a:r>
              <a:rPr kumimoji="0" lang="ru-RU" sz="2800" b="1" i="0" u="non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Системные проблемы</a:t>
            </a:r>
            <a:r>
              <a:rPr kumimoji="0" lang="ru-RU" sz="2800" b="1" i="0" u="none" kern="1200" cap="none" spc="0" normalizeH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проекта модернизации библиотек:</a:t>
            </a:r>
          </a:p>
          <a:p>
            <a:pPr lvl="0">
              <a:spcBef>
                <a:spcPct val="20000"/>
              </a:spcBef>
              <a:tabLst>
                <a:tab pos="0" algn="l"/>
              </a:tabLst>
              <a:defRPr/>
            </a:pPr>
            <a:endParaRPr kumimoji="0" lang="ru-RU" sz="1100" b="1" i="0" u="none" kern="1200" cap="none" spc="0" normalizeH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457200" lvl="0" indent="-457200">
              <a:spcBef>
                <a:spcPct val="20000"/>
              </a:spcBef>
              <a:buAutoNum type="arabicPeriod"/>
              <a:tabLst>
                <a:tab pos="0" algn="l"/>
              </a:tabLst>
              <a:defRPr/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Основное внимание к филиалам. Недостаточное количество центральных и </a:t>
            </a:r>
            <a:r>
              <a:rPr lang="ru-RU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межпоселенческих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библиотек.</a:t>
            </a:r>
          </a:p>
          <a:p>
            <a:pPr marL="457200" lvl="0" indent="-457200">
              <a:spcBef>
                <a:spcPct val="20000"/>
              </a:spcBef>
              <a:buAutoNum type="arabicPeriod" startAt="2"/>
            </a:pPr>
            <a:r>
              <a:rPr kumimoji="0" lang="ru-RU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Сложность получения необходимой профессиональной квалификации без реального взаимодействия с современным</a:t>
            </a:r>
            <a:r>
              <a:rPr kumimoji="0" lang="ru-RU" sz="2400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информационным пространством.</a:t>
            </a:r>
          </a:p>
          <a:p>
            <a:pPr marL="457200" indent="-457200">
              <a:spcBef>
                <a:spcPct val="20000"/>
              </a:spcBef>
              <a:buFontTx/>
              <a:buAutoNum type="arabicPeriod" startAt="2"/>
            </a:pP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запланирован переход «количество современных библиотек – в качество жизни населения». Нет  понимания новых смыслов работы библиотек с информацией.</a:t>
            </a:r>
          </a:p>
          <a:p>
            <a:pPr marL="457200" lvl="0" indent="-457200">
              <a:spcBef>
                <a:spcPct val="20000"/>
              </a:spcBef>
              <a:buAutoNum type="arabicPeriod" startAt="2"/>
            </a:pPr>
            <a:r>
              <a:rPr lang="ru-RU" sz="2400" baseline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Недостаточно подготовлена законодательная база под задачи проекта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(открытие кафе, книжных магазинов, создание новых платных услуг</a:t>
            </a:r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ru-RU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появление новых штатных должностей)</a:t>
            </a:r>
            <a:r>
              <a:rPr lang="ru-RU" sz="2400" baseline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025_1.jpg"/>
          <p:cNvPicPr>
            <a:picLocks noChangeAspect="1"/>
          </p:cNvPicPr>
          <p:nvPr/>
        </p:nvPicPr>
        <p:blipFill>
          <a:blip r:embed="rId2" cstate="print">
            <a:lum bright="-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43400" y="5733256"/>
            <a:ext cx="5400600" cy="720080"/>
          </a:xfrm>
        </p:spPr>
        <p:txBody>
          <a:bodyPr>
            <a:noAutofit/>
          </a:bodyPr>
          <a:lstStyle/>
          <a:p>
            <a:pPr algn="l"/>
            <a:r>
              <a:rPr lang="ru-RU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</a:p>
          <a:p>
            <a:pPr algn="l"/>
            <a:endParaRPr lang="ru-RU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1403648" y="908720"/>
            <a:ext cx="6408712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Мы победим в конкурсе и сделаем отличные библиотеки!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825</TotalTime>
  <Words>293</Words>
  <Application>Microsoft Office PowerPoint</Application>
  <PresentationFormat>Экран (4:3)</PresentationFormat>
  <Paragraphs>34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ask</dc:creator>
  <cp:lastModifiedBy>shem</cp:lastModifiedBy>
  <cp:revision>106</cp:revision>
  <dcterms:created xsi:type="dcterms:W3CDTF">2018-09-29T10:07:30Z</dcterms:created>
  <dcterms:modified xsi:type="dcterms:W3CDTF">2019-03-27T04:13:15Z</dcterms:modified>
</cp:coreProperties>
</file>