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ADE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7" autoAdjust="0"/>
    <p:restoredTop sz="94686" autoAdjust="0"/>
  </p:normalViewPr>
  <p:slideViewPr>
    <p:cSldViewPr>
      <p:cViewPr varScale="1">
        <p:scale>
          <a:sx n="147" d="100"/>
          <a:sy n="147" d="100"/>
        </p:scale>
        <p:origin x="-642" y="-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av\Desktop\&#1057;&#1051;&#1040;&#1049;&#1044;&#1067;\&#1076;&#1083;&#1103;%20&#1087;&#1088;&#1077;&#1079;&#1077;&#1085;&#1090;&#1072;&#1094;&#1080;&#108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av\Desktop\&#1057;&#1051;&#1040;&#1049;&#1044;&#1067;\&#1076;&#1083;&#1103;%20&#1087;&#1088;&#1077;&#1079;&#1077;&#1085;&#1090;&#1072;&#1094;&#1080;&#1080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av\Desktop\&#1057;&#1051;&#1040;&#1049;&#1044;&#1067;\&#1076;&#1083;&#1103;%20&#1087;&#1088;&#1077;&#1079;&#1077;&#1085;&#1090;&#1072;&#1094;&#1080;&#108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Лист1!$A$10</c:f>
              <c:strCache>
                <c:ptCount val="1"/>
                <c:pt idx="0">
                  <c:v>высшее профильное</c:v>
                </c:pt>
              </c:strCache>
            </c:strRef>
          </c:tx>
          <c:cat>
            <c:strRef>
              <c:f>Лист1!$B$9:$E$9</c:f>
              <c:strCache>
                <c:ptCount val="4"/>
                <c:pt idx="0">
                  <c:v>Клубы</c:v>
                </c:pt>
                <c:pt idx="1">
                  <c:v>Музеи</c:v>
                </c:pt>
                <c:pt idx="2">
                  <c:v>Библиотеки</c:v>
                </c:pt>
                <c:pt idx="3">
                  <c:v>ДШИ</c:v>
                </c:pt>
              </c:strCache>
            </c:strRef>
          </c:cat>
          <c:val>
            <c:numRef>
              <c:f>Лист1!$B$10:$E$10</c:f>
              <c:numCache>
                <c:formatCode>General</c:formatCode>
                <c:ptCount val="4"/>
                <c:pt idx="0">
                  <c:v>20</c:v>
                </c:pt>
                <c:pt idx="1">
                  <c:v>2</c:v>
                </c:pt>
                <c:pt idx="2">
                  <c:v>18</c:v>
                </c:pt>
                <c:pt idx="3">
                  <c:v>20</c:v>
                </c:pt>
              </c:numCache>
            </c:numRef>
          </c:val>
        </c:ser>
        <c:ser>
          <c:idx val="1"/>
          <c:order val="1"/>
          <c:tx>
            <c:strRef>
              <c:f>Лист1!$A$11</c:f>
              <c:strCache>
                <c:ptCount val="1"/>
                <c:pt idx="0">
                  <c:v>высшее непрофильное</c:v>
                </c:pt>
              </c:strCache>
            </c:strRef>
          </c:tx>
          <c:cat>
            <c:strRef>
              <c:f>Лист1!$B$9:$E$9</c:f>
              <c:strCache>
                <c:ptCount val="4"/>
                <c:pt idx="0">
                  <c:v>Клубы</c:v>
                </c:pt>
                <c:pt idx="1">
                  <c:v>Музеи</c:v>
                </c:pt>
                <c:pt idx="2">
                  <c:v>Библиотеки</c:v>
                </c:pt>
                <c:pt idx="3">
                  <c:v>ДШИ</c:v>
                </c:pt>
              </c:strCache>
            </c:strRef>
          </c:cat>
          <c:val>
            <c:numRef>
              <c:f>Лист1!$B$11:$E$11</c:f>
              <c:numCache>
                <c:formatCode>General</c:formatCode>
                <c:ptCount val="4"/>
                <c:pt idx="0">
                  <c:v>23</c:v>
                </c:pt>
                <c:pt idx="1">
                  <c:v>5</c:v>
                </c:pt>
                <c:pt idx="2">
                  <c:v>6</c:v>
                </c:pt>
                <c:pt idx="3">
                  <c:v>5</c:v>
                </c:pt>
              </c:numCache>
            </c:numRef>
          </c:val>
        </c:ser>
        <c:ser>
          <c:idx val="2"/>
          <c:order val="2"/>
          <c:tx>
            <c:strRef>
              <c:f>Лист1!$A$12</c:f>
              <c:strCache>
                <c:ptCount val="1"/>
                <c:pt idx="0">
                  <c:v>среднее профильное</c:v>
                </c:pt>
              </c:strCache>
            </c:strRef>
          </c:tx>
          <c:cat>
            <c:strRef>
              <c:f>Лист1!$B$9:$E$9</c:f>
              <c:strCache>
                <c:ptCount val="4"/>
                <c:pt idx="0">
                  <c:v>Клубы</c:v>
                </c:pt>
                <c:pt idx="1">
                  <c:v>Музеи</c:v>
                </c:pt>
                <c:pt idx="2">
                  <c:v>Библиотеки</c:v>
                </c:pt>
                <c:pt idx="3">
                  <c:v>ДШИ</c:v>
                </c:pt>
              </c:strCache>
            </c:strRef>
          </c:cat>
          <c:val>
            <c:numRef>
              <c:f>Лист1!$B$12:$E$12</c:f>
              <c:numCache>
                <c:formatCode>General</c:formatCode>
                <c:ptCount val="4"/>
                <c:pt idx="0">
                  <c:v>30</c:v>
                </c:pt>
                <c:pt idx="1">
                  <c:v>0</c:v>
                </c:pt>
                <c:pt idx="2">
                  <c:v>9</c:v>
                </c:pt>
                <c:pt idx="3">
                  <c:v>6</c:v>
                </c:pt>
              </c:numCache>
            </c:numRef>
          </c:val>
        </c:ser>
        <c:ser>
          <c:idx val="3"/>
          <c:order val="3"/>
          <c:tx>
            <c:strRef>
              <c:f>Лист1!$A$13</c:f>
              <c:strCache>
                <c:ptCount val="1"/>
                <c:pt idx="0">
                  <c:v>среднее непрофильное</c:v>
                </c:pt>
              </c:strCache>
            </c:strRef>
          </c:tx>
          <c:cat>
            <c:strRef>
              <c:f>Лист1!$B$9:$E$9</c:f>
              <c:strCache>
                <c:ptCount val="4"/>
                <c:pt idx="0">
                  <c:v>Клубы</c:v>
                </c:pt>
                <c:pt idx="1">
                  <c:v>Музеи</c:v>
                </c:pt>
                <c:pt idx="2">
                  <c:v>Библиотеки</c:v>
                </c:pt>
                <c:pt idx="3">
                  <c:v>ДШИ</c:v>
                </c:pt>
              </c:strCache>
            </c:strRef>
          </c:cat>
          <c:val>
            <c:numRef>
              <c:f>Лист1!$B$13:$E$13</c:f>
              <c:numCache>
                <c:formatCode>General</c:formatCode>
                <c:ptCount val="4"/>
                <c:pt idx="0">
                  <c:v>19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4"/>
          <c:order val="4"/>
          <c:tx>
            <c:strRef>
              <c:f>Лист1!$A$14</c:f>
              <c:strCache>
                <c:ptCount val="1"/>
                <c:pt idx="0">
                  <c:v>общее среднее</c:v>
                </c:pt>
              </c:strCache>
            </c:strRef>
          </c:tx>
          <c:cat>
            <c:strRef>
              <c:f>Лист1!$B$9:$E$9</c:f>
              <c:strCache>
                <c:ptCount val="4"/>
                <c:pt idx="0">
                  <c:v>Клубы</c:v>
                </c:pt>
                <c:pt idx="1">
                  <c:v>Музеи</c:v>
                </c:pt>
                <c:pt idx="2">
                  <c:v>Библиотеки</c:v>
                </c:pt>
                <c:pt idx="3">
                  <c:v>ДШИ</c:v>
                </c:pt>
              </c:strCache>
            </c:strRef>
          </c:cat>
          <c:val>
            <c:numRef>
              <c:f>Лист1!$B$14:$E$14</c:f>
              <c:numCache>
                <c:formatCode>General</c:formatCode>
                <c:ptCount val="4"/>
                <c:pt idx="0">
                  <c:v>6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hape val="box"/>
        <c:axId val="50227072"/>
        <c:axId val="50228608"/>
        <c:axId val="0"/>
      </c:bar3DChart>
      <c:catAx>
        <c:axId val="50227072"/>
        <c:scaling>
          <c:orientation val="minMax"/>
        </c:scaling>
        <c:axPos val="b"/>
        <c:tickLblPos val="nextTo"/>
        <c:crossAx val="50228608"/>
        <c:crosses val="autoZero"/>
        <c:auto val="1"/>
        <c:lblAlgn val="ctr"/>
        <c:lblOffset val="100"/>
      </c:catAx>
      <c:valAx>
        <c:axId val="50228608"/>
        <c:scaling>
          <c:orientation val="minMax"/>
        </c:scaling>
        <c:axPos val="l"/>
        <c:majorGridlines/>
        <c:numFmt formatCode="General" sourceLinked="1"/>
        <c:tickLblPos val="nextTo"/>
        <c:crossAx val="50227072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Лист2!$A$38</c:f>
              <c:strCache>
                <c:ptCount val="1"/>
                <c:pt idx="0">
                  <c:v>до 30 лет</c:v>
                </c:pt>
              </c:strCache>
            </c:strRef>
          </c:tx>
          <c:cat>
            <c:strRef>
              <c:f>Лист2!$B$37:$G$37</c:f>
              <c:strCache>
                <c:ptCount val="6"/>
                <c:pt idx="0">
                  <c:v>библиотеки</c:v>
                </c:pt>
                <c:pt idx="1">
                  <c:v>образование</c:v>
                </c:pt>
                <c:pt idx="2">
                  <c:v>музеи</c:v>
                </c:pt>
                <c:pt idx="3">
                  <c:v>культурно-досуговые</c:v>
                </c:pt>
                <c:pt idx="4">
                  <c:v>театрально-зрелещные</c:v>
                </c:pt>
                <c:pt idx="5">
                  <c:v>прочие</c:v>
                </c:pt>
              </c:strCache>
            </c:strRef>
          </c:cat>
          <c:val>
            <c:numRef>
              <c:f>Лист2!$B$38:$G$38</c:f>
              <c:numCache>
                <c:formatCode>General</c:formatCode>
                <c:ptCount val="6"/>
                <c:pt idx="0">
                  <c:v>97</c:v>
                </c:pt>
                <c:pt idx="1">
                  <c:v>105</c:v>
                </c:pt>
                <c:pt idx="2">
                  <c:v>51</c:v>
                </c:pt>
                <c:pt idx="3">
                  <c:v>186</c:v>
                </c:pt>
                <c:pt idx="4">
                  <c:v>100</c:v>
                </c:pt>
                <c:pt idx="5">
                  <c:v>18</c:v>
                </c:pt>
              </c:numCache>
            </c:numRef>
          </c:val>
        </c:ser>
        <c:ser>
          <c:idx val="1"/>
          <c:order val="1"/>
          <c:tx>
            <c:strRef>
              <c:f>Лист2!$A$39</c:f>
              <c:strCache>
                <c:ptCount val="1"/>
                <c:pt idx="0">
                  <c:v>30-49 лет</c:v>
                </c:pt>
              </c:strCache>
            </c:strRef>
          </c:tx>
          <c:cat>
            <c:strRef>
              <c:f>Лист2!$B$37:$G$37</c:f>
              <c:strCache>
                <c:ptCount val="6"/>
                <c:pt idx="0">
                  <c:v>библиотеки</c:v>
                </c:pt>
                <c:pt idx="1">
                  <c:v>образование</c:v>
                </c:pt>
                <c:pt idx="2">
                  <c:v>музеи</c:v>
                </c:pt>
                <c:pt idx="3">
                  <c:v>культурно-досуговые</c:v>
                </c:pt>
                <c:pt idx="4">
                  <c:v>театрально-зрелещные</c:v>
                </c:pt>
                <c:pt idx="5">
                  <c:v>прочие</c:v>
                </c:pt>
              </c:strCache>
            </c:strRef>
          </c:cat>
          <c:val>
            <c:numRef>
              <c:f>Лист2!$B$39:$G$39</c:f>
              <c:numCache>
                <c:formatCode>General</c:formatCode>
                <c:ptCount val="6"/>
                <c:pt idx="0">
                  <c:v>324</c:v>
                </c:pt>
                <c:pt idx="1">
                  <c:v>273</c:v>
                </c:pt>
                <c:pt idx="2">
                  <c:v>110</c:v>
                </c:pt>
                <c:pt idx="3">
                  <c:v>534</c:v>
                </c:pt>
                <c:pt idx="4">
                  <c:v>205</c:v>
                </c:pt>
                <c:pt idx="5">
                  <c:v>79</c:v>
                </c:pt>
              </c:numCache>
            </c:numRef>
          </c:val>
        </c:ser>
        <c:ser>
          <c:idx val="2"/>
          <c:order val="2"/>
          <c:tx>
            <c:strRef>
              <c:f>Лист2!$A$40</c:f>
              <c:strCache>
                <c:ptCount val="1"/>
                <c:pt idx="0">
                  <c:v>50-54 лет</c:v>
                </c:pt>
              </c:strCache>
            </c:strRef>
          </c:tx>
          <c:cat>
            <c:strRef>
              <c:f>Лист2!$B$37:$G$37</c:f>
              <c:strCache>
                <c:ptCount val="6"/>
                <c:pt idx="0">
                  <c:v>библиотеки</c:v>
                </c:pt>
                <c:pt idx="1">
                  <c:v>образование</c:v>
                </c:pt>
                <c:pt idx="2">
                  <c:v>музеи</c:v>
                </c:pt>
                <c:pt idx="3">
                  <c:v>культурно-досуговые</c:v>
                </c:pt>
                <c:pt idx="4">
                  <c:v>театрально-зрелещные</c:v>
                </c:pt>
                <c:pt idx="5">
                  <c:v>прочие</c:v>
                </c:pt>
              </c:strCache>
            </c:strRef>
          </c:cat>
          <c:val>
            <c:numRef>
              <c:f>Лист2!$B$40:$G$40</c:f>
              <c:numCache>
                <c:formatCode>General</c:formatCode>
                <c:ptCount val="6"/>
                <c:pt idx="0">
                  <c:v>117</c:v>
                </c:pt>
                <c:pt idx="1">
                  <c:v>72</c:v>
                </c:pt>
                <c:pt idx="2">
                  <c:v>35</c:v>
                </c:pt>
                <c:pt idx="3">
                  <c:v>129</c:v>
                </c:pt>
                <c:pt idx="4">
                  <c:v>62</c:v>
                </c:pt>
                <c:pt idx="5">
                  <c:v>27</c:v>
                </c:pt>
              </c:numCache>
            </c:numRef>
          </c:val>
        </c:ser>
        <c:ser>
          <c:idx val="3"/>
          <c:order val="3"/>
          <c:tx>
            <c:strRef>
              <c:f>Лист2!$A$41</c:f>
              <c:strCache>
                <c:ptCount val="1"/>
                <c:pt idx="0">
                  <c:v>старше 55 лет</c:v>
                </c:pt>
              </c:strCache>
            </c:strRef>
          </c:tx>
          <c:cat>
            <c:strRef>
              <c:f>Лист2!$B$37:$G$37</c:f>
              <c:strCache>
                <c:ptCount val="6"/>
                <c:pt idx="0">
                  <c:v>библиотеки</c:v>
                </c:pt>
                <c:pt idx="1">
                  <c:v>образование</c:v>
                </c:pt>
                <c:pt idx="2">
                  <c:v>музеи</c:v>
                </c:pt>
                <c:pt idx="3">
                  <c:v>культурно-досуговые</c:v>
                </c:pt>
                <c:pt idx="4">
                  <c:v>театрально-зрелещные</c:v>
                </c:pt>
                <c:pt idx="5">
                  <c:v>прочие</c:v>
                </c:pt>
              </c:strCache>
            </c:strRef>
          </c:cat>
          <c:val>
            <c:numRef>
              <c:f>Лист2!$B$41:$G$41</c:f>
              <c:numCache>
                <c:formatCode>General</c:formatCode>
                <c:ptCount val="6"/>
                <c:pt idx="0">
                  <c:v>279</c:v>
                </c:pt>
                <c:pt idx="1">
                  <c:v>270</c:v>
                </c:pt>
                <c:pt idx="2">
                  <c:v>108</c:v>
                </c:pt>
                <c:pt idx="3">
                  <c:v>273</c:v>
                </c:pt>
                <c:pt idx="4">
                  <c:v>193</c:v>
                </c:pt>
                <c:pt idx="5">
                  <c:v>72</c:v>
                </c:pt>
              </c:numCache>
            </c:numRef>
          </c:val>
        </c:ser>
        <c:shape val="box"/>
        <c:axId val="81710080"/>
        <c:axId val="50475776"/>
        <c:axId val="0"/>
      </c:bar3DChart>
      <c:catAx>
        <c:axId val="81710080"/>
        <c:scaling>
          <c:orientation val="minMax"/>
        </c:scaling>
        <c:axPos val="b"/>
        <c:tickLblPos val="nextTo"/>
        <c:crossAx val="50475776"/>
        <c:crosses val="autoZero"/>
        <c:auto val="1"/>
        <c:lblAlgn val="ctr"/>
        <c:lblOffset val="100"/>
        <c:tickMarkSkip val="1"/>
      </c:catAx>
      <c:valAx>
        <c:axId val="50475776"/>
        <c:scaling>
          <c:orientation val="minMax"/>
        </c:scaling>
        <c:axPos val="l"/>
        <c:majorGridlines/>
        <c:numFmt formatCode="General" sourceLinked="1"/>
        <c:tickLblPos val="nextTo"/>
        <c:crossAx val="81710080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Лист2!$A$45</c:f>
              <c:strCache>
                <c:ptCount val="1"/>
                <c:pt idx="0">
                  <c:v>до 30 лет</c:v>
                </c:pt>
              </c:strCache>
            </c:strRef>
          </c:tx>
          <c:cat>
            <c:strRef>
              <c:f>Лист2!$B$44</c:f>
              <c:strCache>
                <c:ptCount val="1"/>
                <c:pt idx="0">
                  <c:v>итого по отрасли:</c:v>
                </c:pt>
              </c:strCache>
            </c:strRef>
          </c:cat>
          <c:val>
            <c:numRef>
              <c:f>Лист2!$B$45</c:f>
              <c:numCache>
                <c:formatCode>General</c:formatCode>
                <c:ptCount val="1"/>
                <c:pt idx="0">
                  <c:v>557</c:v>
                </c:pt>
              </c:numCache>
            </c:numRef>
          </c:val>
        </c:ser>
        <c:ser>
          <c:idx val="1"/>
          <c:order val="1"/>
          <c:tx>
            <c:strRef>
              <c:f>Лист2!$A$46</c:f>
              <c:strCache>
                <c:ptCount val="1"/>
                <c:pt idx="0">
                  <c:v>30-49 лет</c:v>
                </c:pt>
              </c:strCache>
            </c:strRef>
          </c:tx>
          <c:cat>
            <c:strRef>
              <c:f>Лист2!$B$44</c:f>
              <c:strCache>
                <c:ptCount val="1"/>
                <c:pt idx="0">
                  <c:v>итого по отрасли:</c:v>
                </c:pt>
              </c:strCache>
            </c:strRef>
          </c:cat>
          <c:val>
            <c:numRef>
              <c:f>Лист2!$B$46</c:f>
              <c:numCache>
                <c:formatCode>General</c:formatCode>
                <c:ptCount val="1"/>
                <c:pt idx="0">
                  <c:v>1525</c:v>
                </c:pt>
              </c:numCache>
            </c:numRef>
          </c:val>
        </c:ser>
        <c:ser>
          <c:idx val="2"/>
          <c:order val="2"/>
          <c:tx>
            <c:strRef>
              <c:f>Лист2!$A$47</c:f>
              <c:strCache>
                <c:ptCount val="1"/>
                <c:pt idx="0">
                  <c:v>50-54 лет</c:v>
                </c:pt>
              </c:strCache>
            </c:strRef>
          </c:tx>
          <c:cat>
            <c:strRef>
              <c:f>Лист2!$B$44</c:f>
              <c:strCache>
                <c:ptCount val="1"/>
                <c:pt idx="0">
                  <c:v>итого по отрасли:</c:v>
                </c:pt>
              </c:strCache>
            </c:strRef>
          </c:cat>
          <c:val>
            <c:numRef>
              <c:f>Лист2!$B$47</c:f>
              <c:numCache>
                <c:formatCode>General</c:formatCode>
                <c:ptCount val="1"/>
                <c:pt idx="0">
                  <c:v>442</c:v>
                </c:pt>
              </c:numCache>
            </c:numRef>
          </c:val>
        </c:ser>
        <c:ser>
          <c:idx val="3"/>
          <c:order val="3"/>
          <c:tx>
            <c:strRef>
              <c:f>Лист2!$A$48</c:f>
              <c:strCache>
                <c:ptCount val="1"/>
                <c:pt idx="0">
                  <c:v>старше 55 лет</c:v>
                </c:pt>
              </c:strCache>
            </c:strRef>
          </c:tx>
          <c:cat>
            <c:strRef>
              <c:f>Лист2!$B$44</c:f>
              <c:strCache>
                <c:ptCount val="1"/>
                <c:pt idx="0">
                  <c:v>итого по отрасли:</c:v>
                </c:pt>
              </c:strCache>
            </c:strRef>
          </c:cat>
          <c:val>
            <c:numRef>
              <c:f>Лист2!$B$48</c:f>
              <c:numCache>
                <c:formatCode>General</c:formatCode>
                <c:ptCount val="1"/>
                <c:pt idx="0">
                  <c:v>1195</c:v>
                </c:pt>
              </c:numCache>
            </c:numRef>
          </c:val>
        </c:ser>
        <c:shape val="box"/>
        <c:axId val="50510464"/>
        <c:axId val="50516352"/>
        <c:axId val="0"/>
      </c:bar3DChart>
      <c:catAx>
        <c:axId val="50510464"/>
        <c:scaling>
          <c:orientation val="minMax"/>
        </c:scaling>
        <c:axPos val="b"/>
        <c:tickLblPos val="nextTo"/>
        <c:crossAx val="50516352"/>
        <c:crosses val="autoZero"/>
        <c:auto val="1"/>
        <c:lblAlgn val="ctr"/>
        <c:lblOffset val="100"/>
        <c:tickMarkSkip val="1"/>
      </c:catAx>
      <c:valAx>
        <c:axId val="50516352"/>
        <c:scaling>
          <c:orientation val="minMax"/>
        </c:scaling>
        <c:axPos val="l"/>
        <c:majorGridlines/>
        <c:numFmt formatCode="General" sourceLinked="1"/>
        <c:tickLblPos val="nextTo"/>
        <c:crossAx val="50510464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14"/>
          <p:cNvGrpSpPr/>
          <p:nvPr/>
        </p:nvGrpSpPr>
        <p:grpSpPr>
          <a:xfrm rot="10800000">
            <a:off x="0" y="-1"/>
            <a:ext cx="9144000" cy="987574"/>
            <a:chOff x="0" y="0"/>
            <a:chExt cx="9144000" cy="98757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164288" y="0"/>
              <a:ext cx="1979712" cy="987574"/>
            </a:xfrm>
            <a:prstGeom prst="rect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ый треугольник 8"/>
            <p:cNvSpPr/>
            <p:nvPr/>
          </p:nvSpPr>
          <p:spPr>
            <a:xfrm rot="16200000">
              <a:off x="6094437" y="-82277"/>
              <a:ext cx="987574" cy="1152128"/>
            </a:xfrm>
            <a:prstGeom prst="rtTriangle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Равнобедренный треугольник 11"/>
            <p:cNvSpPr/>
            <p:nvPr/>
          </p:nvSpPr>
          <p:spPr>
            <a:xfrm rot="10800000">
              <a:off x="4716016" y="0"/>
              <a:ext cx="2304256" cy="987574"/>
            </a:xfrm>
            <a:prstGeom prst="triangle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0" y="0"/>
              <a:ext cx="5868144" cy="987574"/>
            </a:xfrm>
            <a:prstGeom prst="rect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80320" y="339502"/>
            <a:ext cx="6372200" cy="864096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«КАДРОВЫЙ МЕНЕДЖМЕНТ В КУЛЬТУРЕ ТОМСКОЙ ОБЛАСТИ:</a:t>
            </a:r>
            <a:b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ОПТИМАЛЬНЫЕ МЕХАНИЗМЫ В РЕАЛЬНЫХ УСЛОВИЯХ»</a:t>
            </a:r>
            <a:b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659982"/>
            <a:ext cx="4968552" cy="339502"/>
          </a:xfrm>
        </p:spPr>
        <p:txBody>
          <a:bodyPr>
            <a:normAutofit lnSpcReduction="10000"/>
          </a:bodyPr>
          <a:lstStyle/>
          <a:p>
            <a:r>
              <a:rPr lang="ru-RU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Секция 24 мая 2018 года</a:t>
            </a:r>
            <a:endParaRPr lang="ru-RU" sz="1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467544" y="1563638"/>
            <a:ext cx="5832648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Кадровый менеджмент 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971600" y="3219822"/>
            <a:ext cx="5688632" cy="93610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algn="r">
              <a:spcBef>
                <a:spcPct val="20000"/>
              </a:spcBef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Начальник Департамента по культуре и туризму Томской области, доктор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культурологии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2123728" y="2499742"/>
            <a:ext cx="5616624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Волк Павел Леонидович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72008" y="4659982"/>
            <a:ext cx="539552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endParaRPr kumimoji="0" lang="ru-RU" sz="180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602" y="4227934"/>
            <a:ext cx="1524398" cy="910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https://upload.wikimedia.org/wikipedia/commons/thumb/8/89/Coat_of_arms_of_Tomsk_Oblast%2C_Russia.svg/814px-Coat_of_arms_of_Tomsk_Oblast%2C_Russia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082" y="0"/>
            <a:ext cx="915566" cy="915566"/>
          </a:xfrm>
          <a:prstGeom prst="rect">
            <a:avLst/>
          </a:prstGeom>
          <a:noFill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1347614"/>
            <a:ext cx="2267744" cy="2596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14"/>
          <p:cNvGrpSpPr/>
          <p:nvPr/>
        </p:nvGrpSpPr>
        <p:grpSpPr>
          <a:xfrm rot="10800000">
            <a:off x="0" y="-1"/>
            <a:ext cx="9144000" cy="987574"/>
            <a:chOff x="0" y="0"/>
            <a:chExt cx="9144000" cy="98757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164288" y="0"/>
              <a:ext cx="1979712" cy="987574"/>
            </a:xfrm>
            <a:prstGeom prst="rect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ый треугольник 8"/>
            <p:cNvSpPr/>
            <p:nvPr/>
          </p:nvSpPr>
          <p:spPr>
            <a:xfrm rot="16200000">
              <a:off x="6094437" y="-82277"/>
              <a:ext cx="987574" cy="1152128"/>
            </a:xfrm>
            <a:prstGeom prst="rtTriangle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Равнобедренный треугольник 11"/>
            <p:cNvSpPr/>
            <p:nvPr/>
          </p:nvSpPr>
          <p:spPr>
            <a:xfrm rot="10800000">
              <a:off x="4716016" y="0"/>
              <a:ext cx="2304256" cy="987574"/>
            </a:xfrm>
            <a:prstGeom prst="triangle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0" y="0"/>
              <a:ext cx="5868144" cy="987574"/>
            </a:xfrm>
            <a:prstGeom prst="rect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04256" y="339502"/>
            <a:ext cx="7164288" cy="1008112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Образование руководителей учреждений </a:t>
            </a:r>
            <a:b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сферы культуры</a:t>
            </a:r>
            <a:b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752528"/>
            <a:ext cx="7344816" cy="339502"/>
          </a:xfrm>
        </p:spPr>
        <p:txBody>
          <a:bodyPr>
            <a:normAutofit fontScale="55000" lnSpcReduction="20000"/>
          </a:bodyPr>
          <a:lstStyle/>
          <a:p>
            <a:r>
              <a:rPr lang="ru-RU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«КАДРОВЫЙ МЕНЕДЖМЕНТ В КУЛЬТУРЕ ТОМСКОЙ ОБЛАСТИ:</a:t>
            </a:r>
            <a:br>
              <a:rPr lang="ru-RU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ОПТИМАЛЬНЫЕ МЕХАНИЗМЫ В РЕАЛЬНЫХ УСЛОВИЯХ»</a:t>
            </a:r>
            <a:endParaRPr lang="ru-RU" sz="1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72008" y="4659982"/>
            <a:ext cx="539552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kumimoji="0" lang="ru-RU" sz="180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602" y="4227934"/>
            <a:ext cx="1524398" cy="910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https://upload.wikimedia.org/wikipedia/commons/thumb/8/89/Coat_of_arms_of_Tomsk_Oblast%2C_Russia.svg/814px-Coat_of_arms_of_Tomsk_Oblast%2C_Russia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082" y="0"/>
            <a:ext cx="915566" cy="915566"/>
          </a:xfrm>
          <a:prstGeom prst="rect">
            <a:avLst/>
          </a:prstGeom>
          <a:noFill/>
        </p:spPr>
      </p:pic>
      <p:graphicFrame>
        <p:nvGraphicFramePr>
          <p:cNvPr id="17" name="Диаграмма 16"/>
          <p:cNvGraphicFramePr/>
          <p:nvPr/>
        </p:nvGraphicFramePr>
        <p:xfrm>
          <a:off x="683568" y="1275606"/>
          <a:ext cx="7753351" cy="3286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14"/>
          <p:cNvGrpSpPr/>
          <p:nvPr/>
        </p:nvGrpSpPr>
        <p:grpSpPr>
          <a:xfrm rot="10800000">
            <a:off x="0" y="-1"/>
            <a:ext cx="9144000" cy="987574"/>
            <a:chOff x="0" y="0"/>
            <a:chExt cx="9144000" cy="98757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164288" y="0"/>
              <a:ext cx="1979712" cy="987574"/>
            </a:xfrm>
            <a:prstGeom prst="rect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ый треугольник 8"/>
            <p:cNvSpPr/>
            <p:nvPr/>
          </p:nvSpPr>
          <p:spPr>
            <a:xfrm rot="16200000">
              <a:off x="6094437" y="-82277"/>
              <a:ext cx="987574" cy="1152128"/>
            </a:xfrm>
            <a:prstGeom prst="rtTriangle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Равнобедренный треугольник 11"/>
            <p:cNvSpPr/>
            <p:nvPr/>
          </p:nvSpPr>
          <p:spPr>
            <a:xfrm rot="10800000">
              <a:off x="4716016" y="0"/>
              <a:ext cx="2304256" cy="987574"/>
            </a:xfrm>
            <a:prstGeom prst="triangle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0" y="0"/>
              <a:ext cx="5868144" cy="987574"/>
            </a:xfrm>
            <a:prstGeom prst="rect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43808" y="267494"/>
            <a:ext cx="6372200" cy="864096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Возраст сотрудников учреждений культуры</a:t>
            </a:r>
            <a:b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72008" y="4659982"/>
            <a:ext cx="539552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kumimoji="0" lang="ru-RU" sz="180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602" y="4227934"/>
            <a:ext cx="1524398" cy="910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https://upload.wikimedia.org/wikipedia/commons/thumb/8/89/Coat_of_arms_of_Tomsk_Oblast%2C_Russia.svg/814px-Coat_of_arms_of_Tomsk_Oblast%2C_Russia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082" y="0"/>
            <a:ext cx="915566" cy="915566"/>
          </a:xfrm>
          <a:prstGeom prst="rect">
            <a:avLst/>
          </a:prstGeom>
          <a:noFill/>
        </p:spPr>
      </p:pic>
      <p:graphicFrame>
        <p:nvGraphicFramePr>
          <p:cNvPr id="14" name="Диаграмма 13"/>
          <p:cNvGraphicFramePr/>
          <p:nvPr/>
        </p:nvGraphicFramePr>
        <p:xfrm>
          <a:off x="1" y="1059582"/>
          <a:ext cx="6012160" cy="3476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Диаграмма 16"/>
          <p:cNvGraphicFramePr/>
          <p:nvPr/>
        </p:nvGraphicFramePr>
        <p:xfrm>
          <a:off x="5940152" y="843558"/>
          <a:ext cx="3086099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" name="Подзаголовок 2"/>
          <p:cNvSpPr txBox="1">
            <a:spLocks/>
          </p:cNvSpPr>
          <p:nvPr/>
        </p:nvSpPr>
        <p:spPr>
          <a:xfrm>
            <a:off x="323528" y="4752528"/>
            <a:ext cx="7344816" cy="339502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«КАДРОВЫЙ МЕНЕДЖМЕНТ В КУЛЬТУРЕ ТОМСКОЙ ОБЛАСТИ:</a:t>
            </a:r>
            <a:b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ОПТИМАЛЬНЫЕ МЕХАНИЗМЫ В РЕАЛЬНЫХ УСЛОВИЯХ»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14"/>
          <p:cNvGrpSpPr/>
          <p:nvPr/>
        </p:nvGrpSpPr>
        <p:grpSpPr>
          <a:xfrm rot="10800000">
            <a:off x="0" y="-1"/>
            <a:ext cx="9144000" cy="987574"/>
            <a:chOff x="0" y="0"/>
            <a:chExt cx="9144000" cy="98757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164288" y="0"/>
              <a:ext cx="1979712" cy="987574"/>
            </a:xfrm>
            <a:prstGeom prst="rect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ый треугольник 8"/>
            <p:cNvSpPr/>
            <p:nvPr/>
          </p:nvSpPr>
          <p:spPr>
            <a:xfrm rot="16200000">
              <a:off x="6094437" y="-82277"/>
              <a:ext cx="987574" cy="1152128"/>
            </a:xfrm>
            <a:prstGeom prst="rtTriangle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Равнобедренный треугольник 11"/>
            <p:cNvSpPr/>
            <p:nvPr/>
          </p:nvSpPr>
          <p:spPr>
            <a:xfrm rot="10800000">
              <a:off x="4716016" y="0"/>
              <a:ext cx="2304256" cy="987574"/>
            </a:xfrm>
            <a:prstGeom prst="triangle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0" y="0"/>
              <a:ext cx="5868144" cy="987574"/>
            </a:xfrm>
            <a:prstGeom prst="rect">
              <a:avLst/>
            </a:prstGeom>
            <a:solidFill>
              <a:srgbClr val="86AD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43808" y="123478"/>
            <a:ext cx="6372200" cy="1008112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Потребность  в специалистах  муниципальных образований  Томской области по состоянию на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01.01. 2018 год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72008" y="4659982"/>
            <a:ext cx="539552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kumimoji="0" lang="ru-RU" sz="180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602" y="4227934"/>
            <a:ext cx="1524398" cy="910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https://upload.wikimedia.org/wikipedia/commons/thumb/8/89/Coat_of_arms_of_Tomsk_Oblast%2C_Russia.svg/814px-Coat_of_arms_of_Tomsk_Oblast%2C_Russia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082" y="0"/>
            <a:ext cx="915566" cy="915566"/>
          </a:xfrm>
          <a:prstGeom prst="rect">
            <a:avLst/>
          </a:prstGeom>
          <a:noFill/>
        </p:spPr>
      </p:pic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107504" y="987574"/>
          <a:ext cx="3672408" cy="3686175"/>
        </p:xfrm>
        <a:graphic>
          <a:graphicData uri="http://schemas.openxmlformats.org/drawingml/2006/table">
            <a:tbl>
              <a:tblPr/>
              <a:tblGrid>
                <a:gridCol w="3312368"/>
                <a:gridCol w="360040"/>
              </a:tblGrid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Аккомпаниатор, концертмейстер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Артист-вокалист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Артист оркестра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Артист балета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Библиотекарь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Звукорежиссер (звукооператор)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Музейные работники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Настройщик музыкальных инструментов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Преподаватель по классу: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 Баян/аккордеон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 Балалайка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 Гитара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 Домра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 Духовые инструменты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 ИЗО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 Скрипка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 Теория музыки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- Фортепиано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2" name="Таблица 21"/>
          <p:cNvGraphicFramePr>
            <a:graphicFrameLocks noGrp="1"/>
          </p:cNvGraphicFramePr>
          <p:nvPr/>
        </p:nvGraphicFramePr>
        <p:xfrm>
          <a:off x="3851920" y="987574"/>
          <a:ext cx="5184576" cy="3572247"/>
        </p:xfrm>
        <a:graphic>
          <a:graphicData uri="http://schemas.openxmlformats.org/drawingml/2006/table">
            <a:tbl>
              <a:tblPr/>
              <a:tblGrid>
                <a:gridCol w="4824536"/>
                <a:gridCol w="360040"/>
              </a:tblGrid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Режиссер массовых мероприятий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49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Руководитель творческого коллектива по  эстрадному вокалу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Руководитель творческого коллектива по  народному  вокалу (фольклору)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Хормейстер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Хореограф (балетмейстер)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Художественный руководитель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Художник  (декоратор, скульптор, конструктор)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художник (декоратор, скульптор, конструктор)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Вокалист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Художник-постановщик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Художник по свету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Специалист по музыкальному искусству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Специалист по кино-фото искусству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Специалист по работе с информационными ресурсами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Культорганизатор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Герпетолог зоопарка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132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5" name="Подзаголовок 2"/>
          <p:cNvSpPr txBox="1">
            <a:spLocks/>
          </p:cNvSpPr>
          <p:nvPr/>
        </p:nvSpPr>
        <p:spPr>
          <a:xfrm>
            <a:off x="323528" y="4752528"/>
            <a:ext cx="7344816" cy="339502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«КАДРОВЫЙ МЕНЕДЖМЕНТ В КУЛЬТУРЕ ТОМСКОЙ ОБЛАСТИ:</a:t>
            </a:r>
            <a:br>
              <a:rPr kumimoji="0" lang="ru-RU" sz="1800" b="1" i="0" u="none" strike="noStrike" kern="1200" cap="none" spc="0" normalizeH="0" baseline="0" noProof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1800" b="1" i="0" u="none" strike="noStrike" kern="1200" cap="none" spc="0" normalizeH="0" baseline="0" noProof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ОПТИМАЛЬНЫЕ МЕХАНИЗМЫ В РЕАЛЬНЫХ УСЛОВИЯХ»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214</Words>
  <Application>Microsoft Office PowerPoint</Application>
  <PresentationFormat>Экран (16:9)</PresentationFormat>
  <Paragraphs>84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«КАДРОВЫЙ МЕНЕДЖМЕНТ В КУЛЬТУРЕ ТОМСКОЙ ОБЛАСТИ: ОПТИМАЛЬНЫЕ МЕХАНИЗМЫ В РЕАЛЬНЫХ УСЛОВИЯХ»  </vt:lpstr>
      <vt:lpstr>Образование руководителей учреждений  сферы культуры   </vt:lpstr>
      <vt:lpstr>Возраст сотрудников учреждений культуры  </vt:lpstr>
      <vt:lpstr>Потребность  в специалистах  муниципальных образований  Томской области по состоянию на  01.01. 2018 год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Климанов Андрей Валерьевич</dc:creator>
  <cp:lastModifiedBy>shem</cp:lastModifiedBy>
  <cp:revision>47</cp:revision>
  <dcterms:created xsi:type="dcterms:W3CDTF">2018-05-23T05:03:12Z</dcterms:created>
  <dcterms:modified xsi:type="dcterms:W3CDTF">2018-05-24T06:43:57Z</dcterms:modified>
</cp:coreProperties>
</file>