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25"/>
  </p:notesMasterIdLst>
  <p:sldIdLst>
    <p:sldId id="264" r:id="rId2"/>
    <p:sldId id="265" r:id="rId3"/>
    <p:sldId id="267" r:id="rId4"/>
    <p:sldId id="303" r:id="rId5"/>
    <p:sldId id="275" r:id="rId6"/>
    <p:sldId id="276" r:id="rId7"/>
    <p:sldId id="302" r:id="rId8"/>
    <p:sldId id="304" r:id="rId9"/>
    <p:sldId id="278" r:id="rId10"/>
    <p:sldId id="308" r:id="rId11"/>
    <p:sldId id="309" r:id="rId12"/>
    <p:sldId id="325" r:id="rId13"/>
    <p:sldId id="316" r:id="rId14"/>
    <p:sldId id="317" r:id="rId15"/>
    <p:sldId id="318" r:id="rId16"/>
    <p:sldId id="313" r:id="rId17"/>
    <p:sldId id="314" r:id="rId18"/>
    <p:sldId id="319" r:id="rId19"/>
    <p:sldId id="323" r:id="rId20"/>
    <p:sldId id="327" r:id="rId21"/>
    <p:sldId id="320" r:id="rId22"/>
    <p:sldId id="326" r:id="rId23"/>
    <p:sldId id="321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4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2993" autoAdjust="0"/>
  </p:normalViewPr>
  <p:slideViewPr>
    <p:cSldViewPr snapToGrid="0">
      <p:cViewPr varScale="1">
        <p:scale>
          <a:sx n="105" d="100"/>
          <a:sy n="105" d="100"/>
        </p:scale>
        <p:origin x="136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1F7F57-F406-451C-B198-35C0A20A7931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ADD5B-34C5-4914-9F3D-33F8872D75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778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466ACF-42B3-4B75-B214-AD1B5720CFF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74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466ACF-42B3-4B75-B214-AD1B5720CFF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773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1ADD5B-34C5-4914-9F3D-33F8872D75D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848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0C25E3-4FB4-4DE1-A844-1CC9530DBA52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190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1ADD5B-34C5-4914-9F3D-33F8872D75DD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482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824480-F79A-A542-BD78-39D2C55E4A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07C8F0A-545B-694D-9C96-79A1796222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54DF49-0794-0D4D-9809-A020EB1AE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235C17-3211-A848-903B-CBB3869C5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EFE482-3AF7-4940-93A6-4FB4A17CB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00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69B169-7CC6-9D4D-AF88-1BC701915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93EB4F8-4D97-9D4C-B6CE-D25BF0B4D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334952-1D89-2D42-9FAA-42B774DB8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935898-1C62-3D45-8688-38962686E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D70152-4B81-024C-9ADA-35E8CB019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345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9E410C-3C94-AA49-9556-63038E0DB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61D79C6-CB26-C340-AC18-477F4EED74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9C6C4C-76D1-CC4D-B568-0C6D134CC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E62C5B-59BE-194B-9271-73A70B702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F3BFEA-FD0F-F04C-8768-69AECBD2E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950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AFB5E0-99FE-8B4E-8A18-C66CEA55F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FB81D8-0615-5741-83F2-EB0BB8D75C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9AE5A9A-370A-FE49-A576-FDAE260800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A6137B5-D308-2F4E-BB7B-61E108779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D17A5C8-6CFA-D64D-92EB-99026A5DE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A87A2C-4E88-AC4E-8513-61FBA8224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313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5A0FDD-71DB-E74F-A3AF-932BC6909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2B68A09-391C-614D-A662-640BB5A399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5007A5F-2AA4-7841-8DCA-1630C2A376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6C16863-9188-3A46-8C28-39E7BFCF62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DE2EA3F-A6DB-F94E-B173-C6237E4E28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124AA49-3E82-BA4D-9EEF-05EB89C2A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C6D62A7-E3FC-4541-8503-DCE19A799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B82BE72-7574-B647-86AD-B111B18E2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269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3C7AAF-DBFC-5248-8FF8-B5F04672E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1EBD546-A348-0D41-9518-F2164AD4C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D752638-BD01-EB49-929C-310CBA8FE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9EB9D1C-A033-1B44-A8D6-88EA60F34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67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3981557-501F-7240-A357-5DC9D619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965E00A-13B6-014D-BD81-46BBE3BC7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D17BAF7-4D0A-7B47-8D5C-DB36636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111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4EAA82-386E-D14D-982C-7E6C97AA3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1144426-E633-C84B-BFF8-FA9B4054E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C0F4250-BF98-024B-8FCA-1B86688CA4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72DD67-8D4E-3240-9C4B-A231966CB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1E25F58-2E6F-4048-9D9F-56C64D2C0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7B45760-612B-2447-9392-489E0F9CC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118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DF60B6-4EAF-E640-8C7B-6A49FF4FB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8BE3D10-2B9D-414F-8630-D8EBBBAD56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7C07324-083D-6B4B-99DC-283FFB8D3D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5586A91-DC98-2248-BE51-FAB908D20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54AFD06-F0A4-6B45-8A82-2A9460164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868488E-152D-3345-9D00-56B8D8894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998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8449FA-E951-4343-B8BD-411E0E787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90593F7-0F22-374F-A905-4C9BC3E6C4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134DFC-2507-CE43-AD00-06B50C123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40B012-45F3-5F4F-A7F4-6AED33990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B3FAE3-CB91-9848-9BD9-6494235CD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762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9B31ED5-2548-4B4F-B30D-3FE77F8AEA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99B93B5-8D88-E242-B3A7-D5F959F560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F4461F-0B66-C743-9986-CEE78F478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BA3DB27-3D28-2942-B048-97EDC2FDD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EEA630-A7E6-0443-8FD7-C0512E9CA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179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2C728-13D8-964A-A3FB-1F6E8F510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18FF08-8E78-DD43-8123-DA99B643FD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FC3D19-2D57-E741-B771-04B36220E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D1CB1-7593-4476-A12D-234C2D1C967A}" type="datetimeFigureOut">
              <a:rPr lang="ru-RU" smtClean="0"/>
              <a:t>25.03.2019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794CFA-AAC9-F24F-9104-C4C645D2B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114072-5125-5740-B5FC-F03290B841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B4E68-2C6A-48C9-9B9D-43E42F3D2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430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pn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bgiik.ru/" TargetMode="External"/><Relationship Id="rId5" Type="http://schemas.openxmlformats.org/officeDocument/2006/relationships/image" Target="../media/image13.jpeg"/><Relationship Id="rId4" Type="http://schemas.openxmlformats.org/officeDocument/2006/relationships/image" Target="../media/image12.jpg"/><Relationship Id="rId9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1.png"/><Relationship Id="rId4" Type="http://schemas.openxmlformats.org/officeDocument/2006/relationships/image" Target="../media/image3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jp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.pn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clck.ru/EszcN" TargetMode="External"/><Relationship Id="rId13" Type="http://schemas.openxmlformats.org/officeDocument/2006/relationships/image" Target="../media/image21.png"/><Relationship Id="rId3" Type="http://schemas.openxmlformats.org/officeDocument/2006/relationships/hyperlink" Target="https://ar.culture.ru/quickstart/" TargetMode="External"/><Relationship Id="rId7" Type="http://schemas.openxmlformats.org/officeDocument/2006/relationships/hyperlink" Target="https://clck.ru/EszcA" TargetMode="External"/><Relationship Id="rId12" Type="http://schemas.openxmlformats.org/officeDocument/2006/relationships/hyperlink" Target="mailto:ar@team.culture.ru" TargetMode="External"/><Relationship Id="rId17" Type="http://schemas.openxmlformats.org/officeDocument/2006/relationships/image" Target="../media/image65.png"/><Relationship Id="rId2" Type="http://schemas.openxmlformats.org/officeDocument/2006/relationships/hyperlink" Target="https://clck.ru/Eszd2" TargetMode="Externa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lck.ru/Eszbs" TargetMode="External"/><Relationship Id="rId11" Type="http://schemas.openxmlformats.org/officeDocument/2006/relationships/hyperlink" Target="https://goo.gl/JX31MA" TargetMode="External"/><Relationship Id="rId5" Type="http://schemas.openxmlformats.org/officeDocument/2006/relationships/hyperlink" Target="https://clck.ru/Eszbc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goo.gl/c7MiWb" TargetMode="External"/><Relationship Id="rId4" Type="http://schemas.openxmlformats.org/officeDocument/2006/relationships/hyperlink" Target="http://194.190.9.177/apiref/#/" TargetMode="External"/><Relationship Id="rId9" Type="http://schemas.openxmlformats.org/officeDocument/2006/relationships/hyperlink" Target="https://goo.gl/31Pkwg" TargetMode="External"/><Relationship Id="rId14" Type="http://schemas.openxmlformats.org/officeDocument/2006/relationships/image" Target="../media/image6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1944" y="2087249"/>
            <a:ext cx="11643919" cy="1979112"/>
          </a:xfrm>
          <a:prstGeom prst="rect">
            <a:avLst/>
          </a:prstGeom>
          <a:solidFill>
            <a:srgbClr val="0070C0">
              <a:alpha val="6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latin typeface="+mj-lt"/>
            </a:endParaRPr>
          </a:p>
          <a:p>
            <a:pPr algn="ctr"/>
            <a:r>
              <a:rPr lang="ru-RU" sz="3200" b="1" dirty="0">
                <a:latin typeface="+mj-lt"/>
              </a:rPr>
              <a:t>«Лучшие практики инновационной деятельности</a:t>
            </a:r>
          </a:p>
          <a:p>
            <a:pPr algn="ctr"/>
            <a:r>
              <a:rPr lang="ru-RU" sz="3200" b="1" dirty="0">
                <a:latin typeface="+mj-lt"/>
              </a:rPr>
              <a:t> клубных учреждений Белгородской области: </a:t>
            </a:r>
          </a:p>
          <a:p>
            <a:pPr algn="ctr"/>
            <a:r>
              <a:rPr lang="ru-RU" sz="3200" b="1" dirty="0">
                <a:latin typeface="+mj-lt"/>
              </a:rPr>
              <a:t>культурные бренды муниципальных районов и городских округов»  </a:t>
            </a:r>
            <a:r>
              <a:rPr lang="ru-RU" sz="3200" dirty="0">
                <a:latin typeface="+mj-lt"/>
              </a:rPr>
              <a:t> </a:t>
            </a:r>
          </a:p>
          <a:p>
            <a:pPr algn="ctr"/>
            <a:r>
              <a:rPr lang="ru-RU" sz="3200" dirty="0">
                <a:latin typeface="+mj-lt"/>
              </a:rPr>
              <a:t> </a:t>
            </a:r>
          </a:p>
        </p:txBody>
      </p:sp>
      <p:sp>
        <p:nvSpPr>
          <p:cNvPr id="4" name="Заголовок 3"/>
          <p:cNvSpPr txBox="1">
            <a:spLocks/>
          </p:cNvSpPr>
          <p:nvPr/>
        </p:nvSpPr>
        <p:spPr>
          <a:xfrm>
            <a:off x="274039" y="3995803"/>
            <a:ext cx="11643919" cy="175364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400" b="1" spc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04581" y="847727"/>
            <a:ext cx="22089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БЕЛГОРОДСКИЙ</a:t>
            </a:r>
          </a:p>
          <a:p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ГОСУДАРСТВЕННЫЙ ЦЕНТР НАРОДНОГО</a:t>
            </a:r>
          </a:p>
          <a:p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ТВОРЧЕСТВА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457" y="918284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413542" y="4951254"/>
            <a:ext cx="75602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КАЛАШНИКОВА АННА ВЛАДИМИРОВНА,</a:t>
            </a:r>
          </a:p>
          <a:p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ЗАВЕДУЮЩАЯ ОТДЕЛОМ ИННОВАЦИОННО-ПРОЕКТНОЙ ДЕЯТЕЛЬНОСТИ БЕЛГОРОДСКОГО ГОСУДАРСТВЕННОГО ЦЕНТРА НАРОДНОГО ТВОРЧЕСТВА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7289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74038" y="1409177"/>
            <a:ext cx="11615271" cy="5366092"/>
          </a:xfrm>
          <a:prstGeom prst="rect">
            <a:avLst/>
          </a:prstGeom>
          <a:solidFill>
            <a:srgbClr val="0070C0">
              <a:alpha val="6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/>
              <a:t>В </a:t>
            </a:r>
            <a:r>
              <a:rPr lang="ru-RU" b="1" i="1"/>
              <a:t>Белгородской</a:t>
            </a:r>
            <a:r>
              <a:rPr lang="ru-RU" b="1"/>
              <a:t> области проживает</a:t>
            </a:r>
            <a:r>
              <a:rPr lang="ru-RU"/>
              <a:t> </a:t>
            </a:r>
          </a:p>
          <a:p>
            <a:r>
              <a:rPr lang="ru-RU" b="1"/>
              <a:t>1 547 788 жителей</a:t>
            </a:r>
            <a:endParaRPr lang="ru-RU"/>
          </a:p>
        </p:txBody>
      </p:sp>
      <p:sp>
        <p:nvSpPr>
          <p:cNvPr id="4" name="Заголовок 3"/>
          <p:cNvSpPr txBox="1">
            <a:spLocks/>
          </p:cNvSpPr>
          <p:nvPr/>
        </p:nvSpPr>
        <p:spPr>
          <a:xfrm>
            <a:off x="136664" y="3517847"/>
            <a:ext cx="11918665" cy="26870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</a:pPr>
            <a:endParaRPr lang="ru-RU" sz="4000" b="1" spc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38" y="237997"/>
            <a:ext cx="1053721" cy="103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01" y="1493343"/>
            <a:ext cx="7158446" cy="498535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486847" y="2265589"/>
            <a:ext cx="4096633" cy="3125014"/>
          </a:xfrm>
          <a:prstGeom prst="rect">
            <a:avLst/>
          </a:prstGeom>
          <a:solidFill>
            <a:srgbClr val="0070C0">
              <a:alpha val="6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В Белгородской области проживает</a:t>
            </a:r>
            <a:r>
              <a:rPr lang="ru-RU" sz="2400" dirty="0"/>
              <a:t> </a:t>
            </a:r>
          </a:p>
          <a:p>
            <a:pPr algn="ctr"/>
            <a:r>
              <a:rPr lang="ru-RU" sz="2400" b="1" dirty="0"/>
              <a:t>1 547 788 жителей</a:t>
            </a:r>
          </a:p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В г. Белгороде – 356 426   человек</a:t>
            </a:r>
            <a:endParaRPr lang="ru-RU" sz="2400" dirty="0"/>
          </a:p>
          <a:p>
            <a:pPr algn="ctr"/>
            <a:endParaRPr lang="ru-RU" sz="2400" dirty="0"/>
          </a:p>
        </p:txBody>
      </p:sp>
      <p:sp>
        <p:nvSpPr>
          <p:cNvPr id="5" name="Волна 5"/>
          <p:cNvSpPr>
            <a:spLocks noChangeArrowheads="1"/>
          </p:cNvSpPr>
          <p:nvPr/>
        </p:nvSpPr>
        <p:spPr bwMode="auto">
          <a:xfrm>
            <a:off x="7937027" y="3689984"/>
            <a:ext cx="3471020" cy="276225"/>
          </a:xfrm>
          <a:prstGeom prst="wave">
            <a:avLst>
              <a:gd name="adj1" fmla="val 12500"/>
              <a:gd name="adj2" fmla="val 1083"/>
            </a:avLst>
          </a:prstGeom>
          <a:solidFill>
            <a:srgbClr val="DFE3E5"/>
          </a:solidFill>
          <a:ln w="12700" algn="ctr">
            <a:solidFill>
              <a:srgbClr val="0D557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38" y="1493343"/>
            <a:ext cx="7158446" cy="498535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41812" y="591670"/>
            <a:ext cx="6938681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2"/>
                </a:solidFill>
              </a:rPr>
              <a:t>Белгородская область</a:t>
            </a:r>
          </a:p>
        </p:txBody>
      </p:sp>
    </p:spTree>
    <p:extLst>
      <p:ext uri="{BB962C8B-B14F-4D97-AF65-F5344CB8AC3E}">
        <p14:creationId xmlns:p14="http://schemas.microsoft.com/office/powerpoint/2010/main" val="2293278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09889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+mn-lt"/>
              </a:rPr>
              <a:t>Сеть государственных и муниципальных учреждений культуры Белгородской области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0898" y="1404782"/>
            <a:ext cx="10515600" cy="4772180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696</a:t>
            </a:r>
            <a:r>
              <a:rPr lang="ru-RU" dirty="0"/>
              <a:t>  культурно-досуговых учреждений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620</a:t>
            </a:r>
            <a:r>
              <a:rPr lang="ru-RU" dirty="0"/>
              <a:t>  государственных и муниципальных библиотек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44</a:t>
            </a:r>
            <a:r>
              <a:rPr lang="ru-RU" dirty="0"/>
              <a:t>  государственных и муниципальных музея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63</a:t>
            </a:r>
            <a:r>
              <a:rPr lang="ru-RU" dirty="0"/>
              <a:t>  учреждения дополнительного образования (детские школы искусств)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7 </a:t>
            </a:r>
            <a:r>
              <a:rPr lang="ru-RU" dirty="0"/>
              <a:t> парков культуры и отдыха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1</a:t>
            </a:r>
            <a:r>
              <a:rPr lang="ru-RU" dirty="0"/>
              <a:t>  зоопарк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2</a:t>
            </a:r>
            <a:r>
              <a:rPr lang="ru-RU" dirty="0"/>
              <a:t>  государственных и </a:t>
            </a:r>
            <a:r>
              <a:rPr lang="ru-RU" b="1" dirty="0">
                <a:solidFill>
                  <a:srgbClr val="C00000"/>
                </a:solidFill>
              </a:rPr>
              <a:t>2</a:t>
            </a:r>
            <a:r>
              <a:rPr lang="ru-RU" dirty="0"/>
              <a:t> муниципальных театра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1</a:t>
            </a:r>
            <a:r>
              <a:rPr lang="ru-RU" dirty="0"/>
              <a:t>  государственная филармония </a:t>
            </a:r>
          </a:p>
          <a:p>
            <a:pPr marL="0" indent="0">
              <a:buNone/>
            </a:pPr>
            <a:r>
              <a:rPr lang="ru-RU" dirty="0"/>
              <a:t>В настоящее время в области действуют </a:t>
            </a:r>
            <a:r>
              <a:rPr lang="ru-RU" b="1" dirty="0">
                <a:solidFill>
                  <a:srgbClr val="C00000"/>
                </a:solidFill>
              </a:rPr>
              <a:t>55</a:t>
            </a:r>
            <a:r>
              <a:rPr lang="ru-RU" dirty="0"/>
              <a:t> кинозалов,</a:t>
            </a:r>
          </a:p>
          <a:p>
            <a:pPr marL="0" indent="0">
              <a:buNone/>
            </a:pPr>
            <a:r>
              <a:rPr lang="ru-RU" dirty="0"/>
              <a:t>осуществляющих цифровой кинопоказ в </a:t>
            </a:r>
            <a:r>
              <a:rPr lang="ru-RU" b="1" dirty="0">
                <a:solidFill>
                  <a:srgbClr val="C00000"/>
                </a:solidFill>
              </a:rPr>
              <a:t>18</a:t>
            </a:r>
            <a:r>
              <a:rPr lang="ru-RU" dirty="0"/>
              <a:t> кинотеатрах </a:t>
            </a:r>
          </a:p>
          <a:p>
            <a:pPr marL="0" indent="0">
              <a:buNone/>
            </a:pPr>
            <a:r>
              <a:rPr lang="ru-RU" dirty="0"/>
              <a:t>и </a:t>
            </a:r>
            <a:r>
              <a:rPr lang="ru-RU" b="1" dirty="0">
                <a:solidFill>
                  <a:srgbClr val="C00000"/>
                </a:solidFill>
              </a:rPr>
              <a:t>6</a:t>
            </a:r>
            <a:r>
              <a:rPr lang="ru-RU" dirty="0"/>
              <a:t> культурно-досуговых учреждениях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37" y="250189"/>
            <a:ext cx="1053721" cy="103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 flipV="1">
            <a:off x="1574513" y="1641965"/>
            <a:ext cx="8968369" cy="842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419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         </a:t>
            </a:r>
            <a:r>
              <a:rPr lang="ru-RU" sz="3200" dirty="0">
                <a:solidFill>
                  <a:srgbClr val="0070C0"/>
                </a:solidFill>
              </a:rPr>
              <a:t>культурно-досуговые учреждения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9" y="2187823"/>
            <a:ext cx="4825604" cy="3417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696" y="2179636"/>
            <a:ext cx="4969567" cy="3425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8" y="482225"/>
            <a:ext cx="1053721" cy="103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406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7531" y="183654"/>
            <a:ext cx="9720072" cy="1499616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    </a:t>
            </a:r>
            <a:r>
              <a:rPr lang="ru-RU" sz="2800" b="1" dirty="0">
                <a:solidFill>
                  <a:srgbClr val="0070C0"/>
                </a:solidFill>
              </a:rPr>
              <a:t>Белгородская государственная филармония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696877"/>
            <a:ext cx="5157787" cy="33009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991046" y="1768156"/>
            <a:ext cx="4754880" cy="82296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ОРГАННЫЙ ЗАЛ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79" y="2477913"/>
            <a:ext cx="4754563" cy="30619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77" y="134093"/>
            <a:ext cx="1053721" cy="103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547" y="1962118"/>
            <a:ext cx="1342276" cy="10315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6496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961573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0070C0"/>
                </a:solidFill>
              </a:rPr>
              <a:t>    Белгородский государственный </a:t>
            </a:r>
            <a:br>
              <a:rPr lang="ru-RU" sz="1800" b="1" dirty="0">
                <a:solidFill>
                  <a:srgbClr val="0070C0"/>
                </a:solidFill>
              </a:rPr>
            </a:br>
            <a:r>
              <a:rPr lang="ru-RU" sz="1800" b="1" dirty="0">
                <a:solidFill>
                  <a:srgbClr val="0070C0"/>
                </a:solidFill>
              </a:rPr>
              <a:t>            художественный музей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127" y="1862982"/>
            <a:ext cx="4550324" cy="38498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957132" y="1862982"/>
            <a:ext cx="4754880" cy="822960"/>
          </a:xfrm>
        </p:spPr>
        <p:txBody>
          <a:bodyPr/>
          <a:lstStyle/>
          <a:p>
            <a:endParaRPr lang="ru-RU"/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132" y="1862981"/>
            <a:ext cx="4754563" cy="38498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126" y="602477"/>
            <a:ext cx="1646533" cy="110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99" y="220572"/>
            <a:ext cx="1085315" cy="103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5289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797050"/>
            <a:ext cx="10515600" cy="1325563"/>
          </a:xfrm>
        </p:spPr>
        <p:txBody>
          <a:bodyPr/>
          <a:lstStyle/>
          <a:p>
            <a:r>
              <a:rPr lang="ru-RU"/>
              <a:t>         </a:t>
            </a:r>
            <a:r>
              <a:rPr lang="ru-RU" sz="1000"/>
              <a:t>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0" y="220663"/>
            <a:ext cx="2260600" cy="1146175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94" y="220572"/>
            <a:ext cx="1053721" cy="103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443" y="1614643"/>
            <a:ext cx="4296652" cy="24066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661" y="1614643"/>
            <a:ext cx="4219944" cy="24066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442506" y="78681"/>
            <a:ext cx="6119233" cy="132343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ru-RU" altLang="ru-RU" sz="5200" b="0" i="0" strike="noStrike" cap="none" normalizeH="0" baseline="0" dirty="0">
                <a:ln>
                  <a:noFill/>
                </a:ln>
                <a:solidFill>
                  <a:srgbClr val="484B50"/>
                </a:solidFill>
                <a:effectLst/>
                <a:latin typeface="Roboto"/>
              </a:rPr>
              <a:t> </a:t>
            </a:r>
            <a:r>
              <a:rPr kumimoji="0" lang="ru-RU" altLang="ru-RU" sz="1100" b="0" i="0" strike="noStrike" cap="none" normalizeH="0" baseline="0" dirty="0">
                <a:ln>
                  <a:noFill/>
                </a:ln>
                <a:solidFill>
                  <a:srgbClr val="484B50"/>
                </a:solidFill>
                <a:effectLst/>
                <a:latin typeface="Roboto"/>
              </a:rPr>
              <a:t>    </a:t>
            </a:r>
            <a:r>
              <a:rPr kumimoji="0" lang="ru-RU" altLang="ru-RU" sz="2800" b="1" i="0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+mj-lt"/>
                <a:cs typeface="Calibri" panose="020F0502020204030204" pitchFamily="34" charset="0"/>
              </a:rPr>
              <a:t>Белгородский государственный институт искусств и культу</a:t>
            </a:r>
            <a:r>
              <a:rPr kumimoji="0" lang="ru-RU" altLang="ru-RU" sz="2800" b="1" i="0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+mj-lt"/>
              </a:rPr>
              <a:t>ры</a:t>
            </a:r>
          </a:p>
        </p:txBody>
      </p:sp>
      <p:pic>
        <p:nvPicPr>
          <p:cNvPr id="1028" name="Picture 4" descr="https://stuff.bgiik.ru/images/belgeek-logo-red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096" y="243858"/>
            <a:ext cx="624435" cy="111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052" y="4129700"/>
            <a:ext cx="4214553" cy="2385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443" y="4241425"/>
            <a:ext cx="4296652" cy="2274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9171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26" y="627896"/>
            <a:ext cx="1053721" cy="103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Рисунок 4" descr="festivalny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53" y="2189025"/>
            <a:ext cx="2177934" cy="2959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belkult.ru/stat/Image/SITE/1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41964" y="2930762"/>
            <a:ext cx="2152997" cy="29160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Рисунок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907" y="2314407"/>
            <a:ext cx="2152997" cy="2834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82216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C:\Users\sorokopytova\Desktop\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496" y="3024612"/>
            <a:ext cx="2164079" cy="2822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  </a:t>
            </a:r>
            <a:r>
              <a:rPr lang="ru-RU" sz="2800" b="1" dirty="0">
                <a:solidFill>
                  <a:srgbClr val="0070C0"/>
                </a:solidFill>
              </a:rPr>
              <a:t>Фестивальный календарь </a:t>
            </a:r>
            <a:r>
              <a:rPr lang="ru-RU" sz="2800" b="1" dirty="0" err="1">
                <a:solidFill>
                  <a:srgbClr val="0070C0"/>
                </a:solidFill>
              </a:rPr>
              <a:t>Белгородчины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529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5637" y="496975"/>
            <a:ext cx="9720072" cy="951417"/>
          </a:xfrm>
        </p:spPr>
        <p:txBody>
          <a:bodyPr>
            <a:normAutofit/>
          </a:bodyPr>
          <a:lstStyle/>
          <a:p>
            <a:pPr lvl="0" algn="ctr"/>
            <a:r>
              <a:rPr lang="ru-RU" sz="2400" b="1" dirty="0">
                <a:solidFill>
                  <a:srgbClr val="002060"/>
                </a:solidFill>
              </a:rPr>
              <a:t>НОРМАТИВНО-ПРАВОВАЯ БАЗА</a:t>
            </a:r>
            <a:br>
              <a:rPr lang="ru-RU" sz="2400" b="1" dirty="0">
                <a:solidFill>
                  <a:srgbClr val="002060"/>
                </a:solidFill>
              </a:rPr>
            </a:b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973246" y="1612669"/>
            <a:ext cx="10373627" cy="4048298"/>
            <a:chOff x="973246" y="1901825"/>
            <a:chExt cx="9161607" cy="3181440"/>
          </a:xfrm>
        </p:grpSpPr>
        <p:sp>
          <p:nvSpPr>
            <p:cNvPr id="6" name="Полилиния 5"/>
            <p:cNvSpPr/>
            <p:nvPr/>
          </p:nvSpPr>
          <p:spPr>
            <a:xfrm>
              <a:off x="973246" y="1901825"/>
              <a:ext cx="7534973" cy="724090"/>
            </a:xfrm>
            <a:custGeom>
              <a:avLst/>
              <a:gdLst>
                <a:gd name="connsiteX0" fmla="*/ 0 w 7534973"/>
                <a:gd name="connsiteY0" fmla="*/ 72409 h 724090"/>
                <a:gd name="connsiteX1" fmla="*/ 72409 w 7534973"/>
                <a:gd name="connsiteY1" fmla="*/ 0 h 724090"/>
                <a:gd name="connsiteX2" fmla="*/ 7462564 w 7534973"/>
                <a:gd name="connsiteY2" fmla="*/ 0 h 724090"/>
                <a:gd name="connsiteX3" fmla="*/ 7534973 w 7534973"/>
                <a:gd name="connsiteY3" fmla="*/ 72409 h 724090"/>
                <a:gd name="connsiteX4" fmla="*/ 7534973 w 7534973"/>
                <a:gd name="connsiteY4" fmla="*/ 651681 h 724090"/>
                <a:gd name="connsiteX5" fmla="*/ 7462564 w 7534973"/>
                <a:gd name="connsiteY5" fmla="*/ 724090 h 724090"/>
                <a:gd name="connsiteX6" fmla="*/ 72409 w 7534973"/>
                <a:gd name="connsiteY6" fmla="*/ 724090 h 724090"/>
                <a:gd name="connsiteX7" fmla="*/ 0 w 7534973"/>
                <a:gd name="connsiteY7" fmla="*/ 651681 h 724090"/>
                <a:gd name="connsiteX8" fmla="*/ 0 w 7534973"/>
                <a:gd name="connsiteY8" fmla="*/ 72409 h 724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34973" h="724090">
                  <a:moveTo>
                    <a:pt x="0" y="72409"/>
                  </a:moveTo>
                  <a:cubicBezTo>
                    <a:pt x="0" y="32419"/>
                    <a:pt x="32419" y="0"/>
                    <a:pt x="72409" y="0"/>
                  </a:cubicBezTo>
                  <a:lnTo>
                    <a:pt x="7462564" y="0"/>
                  </a:lnTo>
                  <a:cubicBezTo>
                    <a:pt x="7502554" y="0"/>
                    <a:pt x="7534973" y="32419"/>
                    <a:pt x="7534973" y="72409"/>
                  </a:cubicBezTo>
                  <a:lnTo>
                    <a:pt x="7534973" y="651681"/>
                  </a:lnTo>
                  <a:cubicBezTo>
                    <a:pt x="7534973" y="691671"/>
                    <a:pt x="7502554" y="724090"/>
                    <a:pt x="7462564" y="724090"/>
                  </a:cubicBezTo>
                  <a:lnTo>
                    <a:pt x="72409" y="724090"/>
                  </a:lnTo>
                  <a:cubicBezTo>
                    <a:pt x="32419" y="724090"/>
                    <a:pt x="0" y="691671"/>
                    <a:pt x="0" y="651681"/>
                  </a:cubicBezTo>
                  <a:lnTo>
                    <a:pt x="0" y="7240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738" tIns="70738" rIns="899935" bIns="70738" numCol="1" spcCol="1270" anchor="ctr" anchorCtr="0">
              <a:noAutofit/>
            </a:bodyPr>
            <a:lstStyle/>
            <a:p>
              <a:pPr lvl="0" algn="just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300" b="1" kern="1200" dirty="0">
                  <a:latin typeface="+mn-lt"/>
                </a:rPr>
                <a:t>Постановление Правительства Белгородской области от 21 ноября 2011 года № 423-пп «О Концепции проектирования социально-культурных кластеров в муниципальных образованиях Белгородской области на 2012-2017 годы»</a:t>
              </a: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1478158" y="2704912"/>
              <a:ext cx="7484601" cy="724090"/>
            </a:xfrm>
            <a:custGeom>
              <a:avLst/>
              <a:gdLst>
                <a:gd name="connsiteX0" fmla="*/ 0 w 7484601"/>
                <a:gd name="connsiteY0" fmla="*/ 72409 h 724090"/>
                <a:gd name="connsiteX1" fmla="*/ 72409 w 7484601"/>
                <a:gd name="connsiteY1" fmla="*/ 0 h 724090"/>
                <a:gd name="connsiteX2" fmla="*/ 7412192 w 7484601"/>
                <a:gd name="connsiteY2" fmla="*/ 0 h 724090"/>
                <a:gd name="connsiteX3" fmla="*/ 7484601 w 7484601"/>
                <a:gd name="connsiteY3" fmla="*/ 72409 h 724090"/>
                <a:gd name="connsiteX4" fmla="*/ 7484601 w 7484601"/>
                <a:gd name="connsiteY4" fmla="*/ 651681 h 724090"/>
                <a:gd name="connsiteX5" fmla="*/ 7412192 w 7484601"/>
                <a:gd name="connsiteY5" fmla="*/ 724090 h 724090"/>
                <a:gd name="connsiteX6" fmla="*/ 72409 w 7484601"/>
                <a:gd name="connsiteY6" fmla="*/ 724090 h 724090"/>
                <a:gd name="connsiteX7" fmla="*/ 0 w 7484601"/>
                <a:gd name="connsiteY7" fmla="*/ 651681 h 724090"/>
                <a:gd name="connsiteX8" fmla="*/ 0 w 7484601"/>
                <a:gd name="connsiteY8" fmla="*/ 72409 h 724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484601" h="724090">
                  <a:moveTo>
                    <a:pt x="0" y="72409"/>
                  </a:moveTo>
                  <a:cubicBezTo>
                    <a:pt x="0" y="32419"/>
                    <a:pt x="32419" y="0"/>
                    <a:pt x="72409" y="0"/>
                  </a:cubicBezTo>
                  <a:lnTo>
                    <a:pt x="7412192" y="0"/>
                  </a:lnTo>
                  <a:cubicBezTo>
                    <a:pt x="7452182" y="0"/>
                    <a:pt x="7484601" y="32419"/>
                    <a:pt x="7484601" y="72409"/>
                  </a:cubicBezTo>
                  <a:lnTo>
                    <a:pt x="7484601" y="651681"/>
                  </a:lnTo>
                  <a:cubicBezTo>
                    <a:pt x="7484601" y="691671"/>
                    <a:pt x="7452182" y="724090"/>
                    <a:pt x="7412192" y="724090"/>
                  </a:cubicBezTo>
                  <a:lnTo>
                    <a:pt x="72409" y="724090"/>
                  </a:lnTo>
                  <a:cubicBezTo>
                    <a:pt x="32419" y="724090"/>
                    <a:pt x="0" y="691671"/>
                    <a:pt x="0" y="651681"/>
                  </a:cubicBezTo>
                  <a:lnTo>
                    <a:pt x="0" y="7240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738" tIns="70738" rIns="1100312" bIns="70738" numCol="1" spcCol="1270" anchor="ctr" anchorCtr="0">
              <a:noAutofit/>
            </a:bodyPr>
            <a:lstStyle/>
            <a:p>
              <a:pPr lvl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300" b="1" kern="1200"/>
                <a:t>Постановление правительства Белгородской обл. от 24.12.2012 N 563-пп "Об утверждении Стратегии развития сферы культуры Белгородской области на 2013 - 2017 годы" </a:t>
              </a:r>
              <a:endParaRPr lang="ru-RU" sz="1300" kern="1200" dirty="0"/>
            </a:p>
          </p:txBody>
        </p:sp>
        <p:sp>
          <p:nvSpPr>
            <p:cNvPr id="9" name="Полилиния 8"/>
            <p:cNvSpPr/>
            <p:nvPr/>
          </p:nvSpPr>
          <p:spPr>
            <a:xfrm>
              <a:off x="2091337" y="3534517"/>
              <a:ext cx="7484601" cy="724090"/>
            </a:xfrm>
            <a:custGeom>
              <a:avLst/>
              <a:gdLst>
                <a:gd name="connsiteX0" fmla="*/ 0 w 7484601"/>
                <a:gd name="connsiteY0" fmla="*/ 72409 h 724090"/>
                <a:gd name="connsiteX1" fmla="*/ 72409 w 7484601"/>
                <a:gd name="connsiteY1" fmla="*/ 0 h 724090"/>
                <a:gd name="connsiteX2" fmla="*/ 7412192 w 7484601"/>
                <a:gd name="connsiteY2" fmla="*/ 0 h 724090"/>
                <a:gd name="connsiteX3" fmla="*/ 7484601 w 7484601"/>
                <a:gd name="connsiteY3" fmla="*/ 72409 h 724090"/>
                <a:gd name="connsiteX4" fmla="*/ 7484601 w 7484601"/>
                <a:gd name="connsiteY4" fmla="*/ 651681 h 724090"/>
                <a:gd name="connsiteX5" fmla="*/ 7412192 w 7484601"/>
                <a:gd name="connsiteY5" fmla="*/ 724090 h 724090"/>
                <a:gd name="connsiteX6" fmla="*/ 72409 w 7484601"/>
                <a:gd name="connsiteY6" fmla="*/ 724090 h 724090"/>
                <a:gd name="connsiteX7" fmla="*/ 0 w 7484601"/>
                <a:gd name="connsiteY7" fmla="*/ 651681 h 724090"/>
                <a:gd name="connsiteX8" fmla="*/ 0 w 7484601"/>
                <a:gd name="connsiteY8" fmla="*/ 72409 h 724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484601" h="724090">
                  <a:moveTo>
                    <a:pt x="0" y="72409"/>
                  </a:moveTo>
                  <a:cubicBezTo>
                    <a:pt x="0" y="32419"/>
                    <a:pt x="32419" y="0"/>
                    <a:pt x="72409" y="0"/>
                  </a:cubicBezTo>
                  <a:lnTo>
                    <a:pt x="7412192" y="0"/>
                  </a:lnTo>
                  <a:cubicBezTo>
                    <a:pt x="7452182" y="0"/>
                    <a:pt x="7484601" y="32419"/>
                    <a:pt x="7484601" y="72409"/>
                  </a:cubicBezTo>
                  <a:lnTo>
                    <a:pt x="7484601" y="651681"/>
                  </a:lnTo>
                  <a:cubicBezTo>
                    <a:pt x="7484601" y="691671"/>
                    <a:pt x="7452182" y="724090"/>
                    <a:pt x="7412192" y="724090"/>
                  </a:cubicBezTo>
                  <a:lnTo>
                    <a:pt x="72409" y="724090"/>
                  </a:lnTo>
                  <a:cubicBezTo>
                    <a:pt x="32419" y="724090"/>
                    <a:pt x="0" y="691671"/>
                    <a:pt x="0" y="651681"/>
                  </a:cubicBezTo>
                  <a:lnTo>
                    <a:pt x="0" y="7240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738" tIns="70738" rIns="1100312" bIns="70738" numCol="1" spcCol="1270" anchor="ctr" anchorCtr="0">
              <a:noAutofit/>
            </a:bodyPr>
            <a:lstStyle/>
            <a:p>
              <a:pPr lvl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300" b="1" kern="1200" dirty="0"/>
                <a:t>Распоряжение Губернатора Белгородской области от 23.05.2013 N 235-р «О Концепции </a:t>
              </a:r>
              <a:r>
                <a:rPr lang="ru-RU" sz="1300" b="1" kern="1200" dirty="0" err="1"/>
                <a:t>брендирования</a:t>
              </a:r>
              <a:r>
                <a:rPr lang="ru-RU" sz="1300" b="1" kern="1200" dirty="0"/>
                <a:t> территорий в Белгородской области»</a:t>
              </a:r>
              <a:br>
                <a:rPr lang="ru-RU" sz="1300" b="1" kern="1200" dirty="0"/>
              </a:br>
              <a:endParaRPr lang="ru-RU" sz="1300" kern="1200" dirty="0"/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2650252" y="4359175"/>
              <a:ext cx="7484601" cy="724090"/>
            </a:xfrm>
            <a:custGeom>
              <a:avLst/>
              <a:gdLst>
                <a:gd name="connsiteX0" fmla="*/ 0 w 7484601"/>
                <a:gd name="connsiteY0" fmla="*/ 72409 h 724090"/>
                <a:gd name="connsiteX1" fmla="*/ 72409 w 7484601"/>
                <a:gd name="connsiteY1" fmla="*/ 0 h 724090"/>
                <a:gd name="connsiteX2" fmla="*/ 7412192 w 7484601"/>
                <a:gd name="connsiteY2" fmla="*/ 0 h 724090"/>
                <a:gd name="connsiteX3" fmla="*/ 7484601 w 7484601"/>
                <a:gd name="connsiteY3" fmla="*/ 72409 h 724090"/>
                <a:gd name="connsiteX4" fmla="*/ 7484601 w 7484601"/>
                <a:gd name="connsiteY4" fmla="*/ 651681 h 724090"/>
                <a:gd name="connsiteX5" fmla="*/ 7412192 w 7484601"/>
                <a:gd name="connsiteY5" fmla="*/ 724090 h 724090"/>
                <a:gd name="connsiteX6" fmla="*/ 72409 w 7484601"/>
                <a:gd name="connsiteY6" fmla="*/ 724090 h 724090"/>
                <a:gd name="connsiteX7" fmla="*/ 0 w 7484601"/>
                <a:gd name="connsiteY7" fmla="*/ 651681 h 724090"/>
                <a:gd name="connsiteX8" fmla="*/ 0 w 7484601"/>
                <a:gd name="connsiteY8" fmla="*/ 72409 h 724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484601" h="724090">
                  <a:moveTo>
                    <a:pt x="0" y="72409"/>
                  </a:moveTo>
                  <a:cubicBezTo>
                    <a:pt x="0" y="32419"/>
                    <a:pt x="32419" y="0"/>
                    <a:pt x="72409" y="0"/>
                  </a:cubicBezTo>
                  <a:lnTo>
                    <a:pt x="7412192" y="0"/>
                  </a:lnTo>
                  <a:cubicBezTo>
                    <a:pt x="7452182" y="0"/>
                    <a:pt x="7484601" y="32419"/>
                    <a:pt x="7484601" y="72409"/>
                  </a:cubicBezTo>
                  <a:lnTo>
                    <a:pt x="7484601" y="651681"/>
                  </a:lnTo>
                  <a:cubicBezTo>
                    <a:pt x="7484601" y="691671"/>
                    <a:pt x="7452182" y="724090"/>
                    <a:pt x="7412192" y="724090"/>
                  </a:cubicBezTo>
                  <a:lnTo>
                    <a:pt x="72409" y="724090"/>
                  </a:lnTo>
                  <a:cubicBezTo>
                    <a:pt x="32419" y="724090"/>
                    <a:pt x="0" y="691671"/>
                    <a:pt x="0" y="651681"/>
                  </a:cubicBezTo>
                  <a:lnTo>
                    <a:pt x="0" y="7240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738" tIns="70738" rIns="1100312" bIns="70738" numCol="1" spcCol="1270" anchor="ctr" anchorCtr="0">
              <a:noAutofit/>
            </a:bodyPr>
            <a:lstStyle/>
            <a:p>
              <a:pPr lvl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300" b="1" kern="1200" dirty="0"/>
                <a:t>Постановление Правительства Белгородской области от 16.12.2013 г. № «Об утверждении государственной программы Белгородской области «Развитие культуры и искусства Белгородской области на 2014-2020 годы» </a:t>
              </a:r>
              <a:endParaRPr lang="ru-RU" sz="1300" kern="1200" dirty="0"/>
            </a:p>
          </p:txBody>
        </p:sp>
        <p:sp>
          <p:nvSpPr>
            <p:cNvPr id="13" name="Полилиния 12"/>
            <p:cNvSpPr/>
            <p:nvPr/>
          </p:nvSpPr>
          <p:spPr>
            <a:xfrm>
              <a:off x="8012373" y="2430813"/>
              <a:ext cx="470658" cy="470658"/>
            </a:xfrm>
            <a:custGeom>
              <a:avLst/>
              <a:gdLst>
                <a:gd name="connsiteX0" fmla="*/ 0 w 470658"/>
                <a:gd name="connsiteY0" fmla="*/ 258862 h 470658"/>
                <a:gd name="connsiteX1" fmla="*/ 105898 w 470658"/>
                <a:gd name="connsiteY1" fmla="*/ 258862 h 470658"/>
                <a:gd name="connsiteX2" fmla="*/ 105898 w 470658"/>
                <a:gd name="connsiteY2" fmla="*/ 0 h 470658"/>
                <a:gd name="connsiteX3" fmla="*/ 364760 w 470658"/>
                <a:gd name="connsiteY3" fmla="*/ 0 h 470658"/>
                <a:gd name="connsiteX4" fmla="*/ 364760 w 470658"/>
                <a:gd name="connsiteY4" fmla="*/ 258862 h 470658"/>
                <a:gd name="connsiteX5" fmla="*/ 470658 w 470658"/>
                <a:gd name="connsiteY5" fmla="*/ 258862 h 470658"/>
                <a:gd name="connsiteX6" fmla="*/ 235329 w 470658"/>
                <a:gd name="connsiteY6" fmla="*/ 470658 h 470658"/>
                <a:gd name="connsiteX7" fmla="*/ 0 w 470658"/>
                <a:gd name="connsiteY7" fmla="*/ 258862 h 470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0658" h="470658">
                  <a:moveTo>
                    <a:pt x="0" y="258862"/>
                  </a:moveTo>
                  <a:lnTo>
                    <a:pt x="105898" y="258862"/>
                  </a:lnTo>
                  <a:lnTo>
                    <a:pt x="105898" y="0"/>
                  </a:lnTo>
                  <a:lnTo>
                    <a:pt x="364760" y="0"/>
                  </a:lnTo>
                  <a:lnTo>
                    <a:pt x="364760" y="258862"/>
                  </a:lnTo>
                  <a:lnTo>
                    <a:pt x="470658" y="258862"/>
                  </a:lnTo>
                  <a:lnTo>
                    <a:pt x="235329" y="470658"/>
                  </a:lnTo>
                  <a:lnTo>
                    <a:pt x="0" y="258862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z="190500"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2568" tIns="26670" rIns="132568" bIns="143158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100" kern="1200"/>
            </a:p>
          </p:txBody>
        </p:sp>
        <p:sp>
          <p:nvSpPr>
            <p:cNvPr id="14" name="Полилиния 13"/>
            <p:cNvSpPr/>
            <p:nvPr/>
          </p:nvSpPr>
          <p:spPr>
            <a:xfrm>
              <a:off x="8571288" y="3255471"/>
              <a:ext cx="470658" cy="470658"/>
            </a:xfrm>
            <a:custGeom>
              <a:avLst/>
              <a:gdLst>
                <a:gd name="connsiteX0" fmla="*/ 0 w 470658"/>
                <a:gd name="connsiteY0" fmla="*/ 258862 h 470658"/>
                <a:gd name="connsiteX1" fmla="*/ 105898 w 470658"/>
                <a:gd name="connsiteY1" fmla="*/ 258862 h 470658"/>
                <a:gd name="connsiteX2" fmla="*/ 105898 w 470658"/>
                <a:gd name="connsiteY2" fmla="*/ 0 h 470658"/>
                <a:gd name="connsiteX3" fmla="*/ 364760 w 470658"/>
                <a:gd name="connsiteY3" fmla="*/ 0 h 470658"/>
                <a:gd name="connsiteX4" fmla="*/ 364760 w 470658"/>
                <a:gd name="connsiteY4" fmla="*/ 258862 h 470658"/>
                <a:gd name="connsiteX5" fmla="*/ 470658 w 470658"/>
                <a:gd name="connsiteY5" fmla="*/ 258862 h 470658"/>
                <a:gd name="connsiteX6" fmla="*/ 235329 w 470658"/>
                <a:gd name="connsiteY6" fmla="*/ 470658 h 470658"/>
                <a:gd name="connsiteX7" fmla="*/ 0 w 470658"/>
                <a:gd name="connsiteY7" fmla="*/ 258862 h 470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0658" h="470658">
                  <a:moveTo>
                    <a:pt x="0" y="258862"/>
                  </a:moveTo>
                  <a:lnTo>
                    <a:pt x="105898" y="258862"/>
                  </a:lnTo>
                  <a:lnTo>
                    <a:pt x="105898" y="0"/>
                  </a:lnTo>
                  <a:lnTo>
                    <a:pt x="364760" y="0"/>
                  </a:lnTo>
                  <a:lnTo>
                    <a:pt x="364760" y="258862"/>
                  </a:lnTo>
                  <a:lnTo>
                    <a:pt x="470658" y="258862"/>
                  </a:lnTo>
                  <a:lnTo>
                    <a:pt x="235329" y="470658"/>
                  </a:lnTo>
                  <a:lnTo>
                    <a:pt x="0" y="258862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z="190500"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2568" tIns="26670" rIns="132568" bIns="143158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100" kern="1200"/>
            </a:p>
          </p:txBody>
        </p:sp>
        <p:sp>
          <p:nvSpPr>
            <p:cNvPr id="15" name="Полилиния 14"/>
            <p:cNvSpPr/>
            <p:nvPr/>
          </p:nvSpPr>
          <p:spPr>
            <a:xfrm>
              <a:off x="9130203" y="4068062"/>
              <a:ext cx="470658" cy="470658"/>
            </a:xfrm>
            <a:custGeom>
              <a:avLst/>
              <a:gdLst>
                <a:gd name="connsiteX0" fmla="*/ 0 w 470658"/>
                <a:gd name="connsiteY0" fmla="*/ 258862 h 470658"/>
                <a:gd name="connsiteX1" fmla="*/ 105898 w 470658"/>
                <a:gd name="connsiteY1" fmla="*/ 258862 h 470658"/>
                <a:gd name="connsiteX2" fmla="*/ 105898 w 470658"/>
                <a:gd name="connsiteY2" fmla="*/ 0 h 470658"/>
                <a:gd name="connsiteX3" fmla="*/ 364760 w 470658"/>
                <a:gd name="connsiteY3" fmla="*/ 0 h 470658"/>
                <a:gd name="connsiteX4" fmla="*/ 364760 w 470658"/>
                <a:gd name="connsiteY4" fmla="*/ 258862 h 470658"/>
                <a:gd name="connsiteX5" fmla="*/ 470658 w 470658"/>
                <a:gd name="connsiteY5" fmla="*/ 258862 h 470658"/>
                <a:gd name="connsiteX6" fmla="*/ 235329 w 470658"/>
                <a:gd name="connsiteY6" fmla="*/ 470658 h 470658"/>
                <a:gd name="connsiteX7" fmla="*/ 0 w 470658"/>
                <a:gd name="connsiteY7" fmla="*/ 258862 h 470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0658" h="470658">
                  <a:moveTo>
                    <a:pt x="0" y="258862"/>
                  </a:moveTo>
                  <a:lnTo>
                    <a:pt x="105898" y="258862"/>
                  </a:lnTo>
                  <a:lnTo>
                    <a:pt x="105898" y="0"/>
                  </a:lnTo>
                  <a:lnTo>
                    <a:pt x="364760" y="0"/>
                  </a:lnTo>
                  <a:lnTo>
                    <a:pt x="364760" y="258862"/>
                  </a:lnTo>
                  <a:lnTo>
                    <a:pt x="470658" y="258862"/>
                  </a:lnTo>
                  <a:lnTo>
                    <a:pt x="235329" y="470658"/>
                  </a:lnTo>
                  <a:lnTo>
                    <a:pt x="0" y="258862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z="190500"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2568" tIns="26670" rIns="132568" bIns="143158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100" kern="1200"/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4" y="214342"/>
            <a:ext cx="1053721" cy="103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3" descr="https://ar.culture.ru/images/ar-manua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382" y="589976"/>
            <a:ext cx="1539240" cy="1483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647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" y="327165"/>
            <a:ext cx="12075622" cy="60207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7345" y="464820"/>
            <a:ext cx="1048871" cy="702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97" y="347914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6057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457" y="918284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164" y="3429000"/>
            <a:ext cx="3632835" cy="28346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540" y="-114300"/>
            <a:ext cx="4061460" cy="34823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11680" y="-114300"/>
            <a:ext cx="10477500" cy="646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0555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1641142" y="6380418"/>
            <a:ext cx="3492500" cy="369320"/>
          </a:xfrm>
          <a:prstGeom prst="rect">
            <a:avLst/>
          </a:prstGeom>
          <a:solidFill>
            <a:schemeClr val="lt1">
              <a:alpha val="75000"/>
            </a:schemeClr>
          </a:solidFill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27" tIns="45714" rIns="91427" bIns="45714">
            <a:spAutoFit/>
          </a:bodyPr>
          <a:lstStyle>
            <a:defPPr>
              <a:defRPr lang="ru-RU"/>
            </a:defPPr>
            <a:lvl1pPr>
              <a:defRPr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Бренд территории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007339" y="318124"/>
            <a:ext cx="3382963" cy="369320"/>
          </a:xfrm>
          <a:prstGeom prst="rect">
            <a:avLst/>
          </a:prstGeom>
          <a:solidFill>
            <a:schemeClr val="lt1">
              <a:alpha val="84000"/>
            </a:schemeClr>
          </a:solidFill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27" tIns="45714" rIns="91427" bIns="45714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Имидж территории 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1830056" y="2911237"/>
            <a:ext cx="3303587" cy="369320"/>
          </a:xfrm>
          <a:prstGeom prst="rect">
            <a:avLst/>
          </a:prstGeom>
          <a:solidFill>
            <a:schemeClr val="lt1">
              <a:alpha val="75000"/>
            </a:schemeClr>
          </a:solidFill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27" tIns="45714" rIns="91427" bIns="45714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брендирования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7471134" y="1707504"/>
            <a:ext cx="581634" cy="261604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рямоугольник 13"/>
          <p:cNvSpPr>
            <a:spLocks noChangeArrowheads="1"/>
          </p:cNvSpPr>
          <p:nvPr/>
        </p:nvSpPr>
        <p:spPr bwMode="auto">
          <a:xfrm>
            <a:off x="1697595" y="3356641"/>
            <a:ext cx="32051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dirty="0"/>
              <a:t> </a:t>
            </a:r>
            <a:r>
              <a:rPr lang="ru-RU" altLang="ru-RU" b="1" dirty="0"/>
              <a:t> </a:t>
            </a:r>
            <a:r>
              <a:rPr lang="ru-RU" altLang="ru-RU" b="1" dirty="0" err="1"/>
              <a:t>Корочанские</a:t>
            </a:r>
            <a:r>
              <a:rPr lang="ru-RU" altLang="ru-RU" b="1" dirty="0"/>
              <a:t> яблоки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5242515" y="6440663"/>
            <a:ext cx="3024337" cy="39240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8277226" y="3992250"/>
            <a:ext cx="2139255" cy="27574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БРЕНД:</a:t>
            </a:r>
          </a:p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Короча – яблоневый сад</a:t>
            </a:r>
          </a:p>
          <a:p>
            <a:pPr algn="ctr">
              <a:defRPr/>
            </a:pP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СЛОГАН: </a:t>
            </a:r>
          </a:p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Почувствуй вкус традиций</a:t>
            </a:r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/>
          <a:srcRect l="3040" t="5412" r="4837"/>
          <a:stretch>
            <a:fillRect/>
          </a:stretch>
        </p:blipFill>
        <p:spPr bwMode="auto">
          <a:xfrm>
            <a:off x="1966580" y="3861048"/>
            <a:ext cx="2841625" cy="2062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31290" y="1248606"/>
            <a:ext cx="2259012" cy="3460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2" descr="http://forum.nashtransport.ru/uploads/1321265452/med_gallery_3055_1967_1079696.jpg"/>
          <p:cNvPicPr>
            <a:picLocks noChangeAspect="1" noChangeArrowheads="1"/>
          </p:cNvPicPr>
          <p:nvPr/>
        </p:nvPicPr>
        <p:blipFill rotWithShape="1">
          <a:blip r:embed="rId5"/>
          <a:srcRect l="13769" t="2467" b="-482"/>
          <a:stretch/>
        </p:blipFill>
        <p:spPr bwMode="auto">
          <a:xfrm>
            <a:off x="8361790" y="1180509"/>
            <a:ext cx="2054691" cy="2711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korocha.ru/sites/default/files/imgz/gerb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1" y="881540"/>
            <a:ext cx="1783117" cy="197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57" y="413488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4248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5964" y="523879"/>
            <a:ext cx="9720072" cy="109889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+mn-lt"/>
              </a:rPr>
              <a:t>Структура бизнес-плана брендового мероприятия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0898" y="1404782"/>
            <a:ext cx="10515600" cy="4772180"/>
          </a:xfrm>
        </p:spPr>
        <p:txBody>
          <a:bodyPr>
            <a:normAutofit fontScale="70000" lnSpcReduction="20000"/>
          </a:bodyPr>
          <a:lstStyle/>
          <a:p>
            <a:endParaRPr lang="ru-RU" sz="3800" dirty="0"/>
          </a:p>
          <a:p>
            <a:pPr marL="0" indent="0" algn="ctr">
              <a:buNone/>
            </a:pPr>
            <a:r>
              <a:rPr lang="ru-RU" sz="2900" b="1" dirty="0">
                <a:solidFill>
                  <a:srgbClr val="C00000"/>
                </a:solidFill>
              </a:rPr>
              <a:t>Философия проекта</a:t>
            </a:r>
            <a:r>
              <a:rPr lang="ru-RU" sz="2900" dirty="0"/>
              <a:t>   </a:t>
            </a:r>
          </a:p>
          <a:p>
            <a:pPr marL="0" indent="0" algn="ctr">
              <a:buNone/>
            </a:pPr>
            <a:r>
              <a:rPr lang="ru-RU" sz="2900" b="1" dirty="0">
                <a:solidFill>
                  <a:srgbClr val="C00000"/>
                </a:solidFill>
              </a:rPr>
              <a:t>Краткое содержание фестиваля (праздника)</a:t>
            </a:r>
          </a:p>
          <a:p>
            <a:pPr marL="0" indent="0" algn="ctr">
              <a:buNone/>
            </a:pPr>
            <a:r>
              <a:rPr lang="ru-RU" sz="2900" b="1" dirty="0">
                <a:solidFill>
                  <a:srgbClr val="C00000"/>
                </a:solidFill>
              </a:rPr>
              <a:t>(обоснование даты и времени проведения)</a:t>
            </a:r>
          </a:p>
          <a:p>
            <a:pPr marL="0" indent="0" algn="ctr">
              <a:buNone/>
            </a:pPr>
            <a:r>
              <a:rPr lang="ru-RU" sz="2900" b="1" dirty="0">
                <a:solidFill>
                  <a:srgbClr val="C00000"/>
                </a:solidFill>
              </a:rPr>
              <a:t>Микро-акции по проведению культурного бренда</a:t>
            </a:r>
          </a:p>
          <a:p>
            <a:pPr marL="0" indent="0" algn="ctr">
              <a:buNone/>
            </a:pPr>
            <a:r>
              <a:rPr lang="ru-RU" sz="2900" b="1" dirty="0">
                <a:solidFill>
                  <a:srgbClr val="C00000"/>
                </a:solidFill>
              </a:rPr>
              <a:t>Логистика</a:t>
            </a:r>
          </a:p>
          <a:p>
            <a:pPr marL="0" indent="0" algn="ctr">
              <a:buNone/>
            </a:pPr>
            <a:r>
              <a:rPr lang="ru-RU" sz="2900" b="1" dirty="0">
                <a:solidFill>
                  <a:srgbClr val="C00000"/>
                </a:solidFill>
              </a:rPr>
              <a:t>Разработка уникальной сувенирной, печатной и другой продукции</a:t>
            </a:r>
          </a:p>
          <a:p>
            <a:pPr marL="0" indent="0" algn="ctr">
              <a:buNone/>
            </a:pPr>
            <a:r>
              <a:rPr lang="ru-RU" sz="2900" b="1" dirty="0">
                <a:solidFill>
                  <a:srgbClr val="C00000"/>
                </a:solidFill>
              </a:rPr>
              <a:t>Создание обучающих площадок для проведения мастер-классов мастеров ИЗО и ДПТ</a:t>
            </a:r>
          </a:p>
          <a:p>
            <a:pPr marL="0" indent="0" algn="ctr">
              <a:buNone/>
            </a:pPr>
            <a:r>
              <a:rPr lang="ru-RU" sz="2900" b="1" dirty="0">
                <a:solidFill>
                  <a:srgbClr val="C00000"/>
                </a:solidFill>
              </a:rPr>
              <a:t>Бюджет</a:t>
            </a:r>
          </a:p>
          <a:p>
            <a:pPr marL="0" indent="0" algn="ctr">
              <a:buNone/>
            </a:pPr>
            <a:r>
              <a:rPr lang="ru-RU" sz="2900" b="1" dirty="0">
                <a:solidFill>
                  <a:srgbClr val="C00000"/>
                </a:solidFill>
              </a:rPr>
              <a:t>Маркетинговые исследования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 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38" y="237997"/>
            <a:ext cx="1053721" cy="103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mtag.CORP\Desktop\698208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0898" y="1577340"/>
            <a:ext cx="1602323" cy="1958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1843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1548" y="404664"/>
            <a:ext cx="11582400" cy="8382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70C0"/>
                </a:solidFill>
              </a:rPr>
              <a:t>ЦЕЛЬ ПРОЕКТА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1525251" y="6429375"/>
            <a:ext cx="463549" cy="2921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A7DA3949-2D75-4BFA-A776-2E0E5766ADB1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24503" y="1412777"/>
            <a:ext cx="441649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Сформирован и издан на бумажном и электронном носителях  </a:t>
            </a:r>
            <a:r>
              <a:rPr lang="ru-RU" sz="1400" dirty="0">
                <a:solidFill>
                  <a:srgbClr val="C00000"/>
                </a:solidFill>
                <a:latin typeface="+mn-lt"/>
                <a:cs typeface="Times New Roman" pitchFamily="18" charset="0"/>
              </a:rPr>
              <a:t>«Фестивальный календарь Белгородской области. «Открой для себя Белгородчину!» </a:t>
            </a:r>
            <a:r>
              <a:rPr lang="ru-RU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в количестве </a:t>
            </a:r>
          </a:p>
          <a:p>
            <a:pPr algn="ctr"/>
            <a:r>
              <a:rPr lang="ru-RU" sz="1400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не менее 400 экземпляров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30401" y="4721771"/>
            <a:ext cx="31683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b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  <a:p>
            <a:pPr algn="ctr"/>
            <a:r>
              <a:rPr lang="ru-RU" sz="1400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Проведено 32 </a:t>
            </a:r>
            <a:r>
              <a:rPr lang="ru-RU" sz="1400" b="1" dirty="0" err="1">
                <a:solidFill>
                  <a:srgbClr val="0070C0"/>
                </a:solidFill>
                <a:latin typeface="+mn-lt"/>
                <a:cs typeface="Times New Roman" pitchFamily="18" charset="0"/>
              </a:rPr>
              <a:t>имиджевых</a:t>
            </a:r>
            <a:r>
              <a:rPr lang="ru-RU" sz="1400" b="1">
                <a:solidFill>
                  <a:srgbClr val="0070C0"/>
                </a:solidFill>
                <a:latin typeface="+mn-lt"/>
                <a:cs typeface="Times New Roman" pitchFamily="18" charset="0"/>
              </a:rPr>
              <a:t> мероприятия </a:t>
            </a:r>
            <a:r>
              <a:rPr lang="ru-RU" sz="1400" dirty="0">
                <a:latin typeface="+mn-lt"/>
                <a:cs typeface="Times New Roman" pitchFamily="18" charset="0"/>
              </a:rPr>
              <a:t>с участием  компонентов социально-культурного кластера территорий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798755" y="5589240"/>
            <a:ext cx="4942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1400" dirty="0">
                <a:latin typeface="+mn-lt"/>
                <a:cs typeface="Times New Roman" pitchFamily="18" charset="0"/>
              </a:rPr>
              <a:t>Не менее </a:t>
            </a:r>
            <a:r>
              <a:rPr lang="ru-RU" sz="1400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250 тысяч жителей </a:t>
            </a:r>
            <a:r>
              <a:rPr lang="ru-RU" sz="1400" dirty="0">
                <a:latin typeface="+mn-lt"/>
                <a:cs typeface="Times New Roman" pitchFamily="18" charset="0"/>
              </a:rPr>
              <a:t>и гостей привлечены к участию в </a:t>
            </a:r>
            <a:r>
              <a:rPr lang="ru-RU" sz="1400" b="1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32 имиджевых</a:t>
            </a:r>
            <a:r>
              <a:rPr lang="ru-RU" sz="1400" dirty="0">
                <a:latin typeface="+mn-lt"/>
                <a:cs typeface="Times New Roman" pitchFamily="18" charset="0"/>
              </a:rPr>
              <a:t> мероприятиях к концу 2016 года 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76360" y="1157102"/>
            <a:ext cx="2750820" cy="2157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3810" y="3429001"/>
            <a:ext cx="2899119" cy="1896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44" y="2537212"/>
            <a:ext cx="2870665" cy="21236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457" y="944725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 descr="C:\Users\Анна\Desktop\698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503" y="2536110"/>
            <a:ext cx="4130041" cy="25738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8615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9464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</a:rPr>
              <a:t>ФЕСТИВАЛЬНЫЕ МЕРОПРИЯТИЯ</a:t>
            </a:r>
          </a:p>
        </p:txBody>
      </p:sp>
      <p:pic>
        <p:nvPicPr>
          <p:cNvPr id="5" name="Объект 4" descr="https://fonar.tv/uploads/img/2015/06/06/_e4237414951ecaa26d6f0a549f02030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881" y="1340769"/>
            <a:ext cx="4130040" cy="2363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98519-F5C7-4EBC-8674-C8556EB2B9D4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  <p:pic>
        <p:nvPicPr>
          <p:cNvPr id="2050" name="Picture 2" descr="https://fonar.tv/uploads/img/2015/06/06/_847e337c5bcf3a75ec23748130910d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340" y="3933056"/>
            <a:ext cx="3947160" cy="2592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belrn.ru/wp-content/uploads/2017/07/4IMG_739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340768"/>
            <a:ext cx="4000500" cy="236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b1.culture.ru/c/235261.x400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360" y="3895550"/>
            <a:ext cx="4076700" cy="2622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37" y="872716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3381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7" y="425630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954" y="3688080"/>
            <a:ext cx="3964686" cy="2346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280" y="893682"/>
            <a:ext cx="3962400" cy="24819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656" y="893683"/>
            <a:ext cx="4047744" cy="2535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3688081"/>
            <a:ext cx="3977640" cy="2346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24128" y="190500"/>
            <a:ext cx="9720072" cy="70318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«ФОМИНА ЯИШНЯ»</a:t>
            </a:r>
          </a:p>
        </p:txBody>
      </p:sp>
    </p:spTree>
    <p:extLst>
      <p:ext uri="{BB962C8B-B14F-4D97-AF65-F5344CB8AC3E}">
        <p14:creationId xmlns:p14="http://schemas.microsoft.com/office/powerpoint/2010/main" val="1607087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37" y="293444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24128" y="198120"/>
            <a:ext cx="9720072" cy="88392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 </a:t>
            </a:r>
            <a:r>
              <a:rPr lang="ru-RU" sz="2400" b="1" dirty="0">
                <a:solidFill>
                  <a:srgbClr val="C00000"/>
                </a:solidFill>
              </a:rPr>
              <a:t>«</a:t>
            </a:r>
            <a:r>
              <a:rPr lang="ru-RU" sz="2400" b="1" dirty="0" err="1">
                <a:solidFill>
                  <a:srgbClr val="C00000"/>
                </a:solidFill>
              </a:rPr>
              <a:t>Стригуновское</a:t>
            </a:r>
            <a:r>
              <a:rPr lang="ru-RU" sz="2400" b="1" dirty="0">
                <a:solidFill>
                  <a:srgbClr val="C00000"/>
                </a:solidFill>
              </a:rPr>
              <a:t> Лукоморье»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310" y="960120"/>
            <a:ext cx="2667000" cy="1584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" y="1432560"/>
            <a:ext cx="3832860" cy="31165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120" y="2918460"/>
            <a:ext cx="3253740" cy="1913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780" y="1504950"/>
            <a:ext cx="2933700" cy="2628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28972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7" y="425630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24128" y="190500"/>
            <a:ext cx="9720072" cy="70318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«я-русский крестьянин»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0" y="900212"/>
            <a:ext cx="3706543" cy="23698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00213"/>
            <a:ext cx="3874770" cy="2407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0" y="3370538"/>
            <a:ext cx="3706542" cy="2573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426674"/>
            <a:ext cx="3848100" cy="2460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57" y="413488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31923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24128" y="190500"/>
            <a:ext cx="9720072" cy="70318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«узорный хоровод»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220" y="879511"/>
            <a:ext cx="3970020" cy="239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360" y="3512819"/>
            <a:ext cx="3749040" cy="239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220" y="3512820"/>
            <a:ext cx="3970020" cy="229362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460" y="642221"/>
            <a:ext cx="2499360" cy="276488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910" y="1280583"/>
            <a:ext cx="1623060" cy="14881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57" y="413488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19950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1748" y="518922"/>
            <a:ext cx="9720072" cy="149961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Гастрономический </a:t>
            </a:r>
            <a:r>
              <a:rPr lang="ru-RU" sz="2400" b="1" dirty="0" err="1">
                <a:solidFill>
                  <a:srgbClr val="C00000"/>
                </a:solidFill>
              </a:rPr>
              <a:t>брендинг</a:t>
            </a:r>
            <a:r>
              <a:rPr lang="ru-RU" sz="2400" b="1" dirty="0">
                <a:solidFill>
                  <a:srgbClr val="C00000"/>
                </a:solidFill>
              </a:rPr>
              <a:t> территорий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40" y="4046220"/>
            <a:ext cx="3794760" cy="2407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C:\Users\popoVvi\Desktop\ДЛЯ ТЕБЯ\Валуйский район\1 (2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840" y="1600200"/>
            <a:ext cx="3794760" cy="2346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1" y="1642110"/>
            <a:ext cx="4030980" cy="2221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2" y="3947160"/>
            <a:ext cx="3948112" cy="2506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57" y="405868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08176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</a:rPr>
              <a:t>Фестивальный календарь 2019 года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140" y="2149475"/>
            <a:ext cx="3253740" cy="43427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57" y="413488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Объект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760" y="2834640"/>
            <a:ext cx="531114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619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440588"/>
              </p:ext>
            </p:extLst>
          </p:nvPr>
        </p:nvGraphicFramePr>
        <p:xfrm>
          <a:off x="2926861" y="516385"/>
          <a:ext cx="6712439" cy="59560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40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36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47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57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ru-RU" sz="1400" kern="1800" spc="80" dirty="0">
                          <a:effectLst/>
                        </a:rPr>
                        <a:t>Платформа </a:t>
                      </a:r>
                      <a:r>
                        <a:rPr lang="ru-RU" sz="1400" kern="1800" spc="80" dirty="0" err="1">
                          <a:effectLst/>
                        </a:rPr>
                        <a:t>Artefact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685" marR="366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600">
                          <a:effectLst/>
                        </a:rPr>
                        <a:t> </a:t>
                      </a:r>
                      <a:endParaRPr lang="ru-RU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105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Инструкция «Быстрый старт» подскажет, с чего начать и даст общее представление о работе с Платформой. «Руководство пользователя» ознакомит с нюансами, связанными с подготовкой контента с дополненной реальностью.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800"/>
                        </a:spcAft>
                      </a:pPr>
                      <a:r>
                        <a:rPr lang="ru-RU" sz="1400" cap="all" dirty="0">
                          <a:effectLst/>
                        </a:rPr>
                        <a:t>РУКОВОДСТВО</a:t>
                      </a:r>
                      <a:br>
                        <a:rPr lang="ru-RU" sz="1400" cap="all" dirty="0">
                          <a:effectLst/>
                        </a:rPr>
                      </a:br>
                      <a:r>
                        <a:rPr lang="ru-RU" sz="1400" cap="all" dirty="0">
                          <a:effectLst/>
                        </a:rPr>
                        <a:t>ПОЛЬЗОВАТЕЛЯ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strike="noStrike" dirty="0">
                          <a:effectLst/>
                          <a:hlinkClick r:id="rId2"/>
                        </a:rPr>
                        <a:t>Открыть </a:t>
                      </a:r>
                      <a:r>
                        <a:rPr lang="ru-RU" sz="1400" u="none" strike="noStrike" dirty="0" err="1">
                          <a:effectLst/>
                          <a:hlinkClick r:id="rId2"/>
                        </a:rPr>
                        <a:t>инструкцию</a:t>
                      </a:r>
                      <a:r>
                        <a:rPr lang="ru-RU" sz="1400" u="none" strike="noStrike" dirty="0" err="1">
                          <a:effectLst/>
                          <a:hlinkClick r:id="rId3"/>
                        </a:rPr>
                        <a:t>Видеоинструкции</a:t>
                      </a:r>
                      <a:r>
                        <a:rPr lang="ru-RU" sz="1400" u="none" strike="noStrike" dirty="0" err="1">
                          <a:effectLst/>
                          <a:hlinkClick r:id="rId4"/>
                        </a:rPr>
                        <a:t>Разработчикам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800"/>
                        </a:spcAft>
                      </a:pPr>
                      <a:r>
                        <a:rPr lang="ru-RU" sz="1400" cap="all" dirty="0">
                          <a:effectLst/>
                        </a:rPr>
                        <a:t>БЫСТРЫЙ СТАРТ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u="none" strike="noStrike" dirty="0">
                          <a:effectLst/>
                          <a:hlinkClick r:id="rId5"/>
                        </a:rPr>
                        <a:t>Работа с викториной</a:t>
                      </a:r>
                      <a:r>
                        <a:rPr lang="ru-RU" sz="1400" u="none" strike="noStrike" dirty="0">
                          <a:effectLst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hlinkClick r:id="rId6"/>
                        </a:rPr>
                        <a:t>Работа с </a:t>
                      </a:r>
                      <a:r>
                        <a:rPr lang="ru-RU" sz="1400" u="none" strike="noStrike" dirty="0" err="1">
                          <a:effectLst/>
                          <a:hlinkClick r:id="rId6"/>
                        </a:rPr>
                        <a:t>виджетами</a:t>
                      </a:r>
                      <a:r>
                        <a:rPr lang="ru-RU" sz="1400" u="none" strike="noStrike" dirty="0">
                          <a:effectLst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hlinkClick r:id="rId7"/>
                        </a:rPr>
                        <a:t>Начать работу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800"/>
                        </a:spcAft>
                      </a:pPr>
                      <a:r>
                        <a:rPr lang="ru-RU" sz="1400" cap="all" dirty="0">
                          <a:effectLst/>
                        </a:rPr>
                        <a:t>РУКОВОДСТВО ПО</a:t>
                      </a:r>
                      <a:br>
                        <a:rPr lang="ru-RU" sz="1400" cap="all" dirty="0">
                          <a:effectLst/>
                        </a:rPr>
                      </a:br>
                      <a:r>
                        <a:rPr lang="ru-RU" sz="1400" cap="all" dirty="0">
                          <a:effectLst/>
                        </a:rPr>
                        <a:t>ФИРМЕННОМУ СТИЛЮ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u="none" strike="noStrike" dirty="0" err="1">
                          <a:effectLst/>
                          <a:hlinkClick r:id="rId8"/>
                        </a:rPr>
                        <a:t>Брендбук</a:t>
                      </a:r>
                      <a:r>
                        <a:rPr lang="ru-RU" sz="1400" u="none" strike="noStrike" dirty="0">
                          <a:effectLst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hlinkClick r:id="rId9"/>
                        </a:rPr>
                        <a:t>Логотип</a:t>
                      </a:r>
                      <a:r>
                        <a:rPr lang="ru-RU" sz="1400" u="none" strike="noStrike" dirty="0">
                          <a:effectLst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hlinkClick r:id="rId10"/>
                        </a:rPr>
                        <a:t>Полиграфия</a:t>
                      </a:r>
                      <a:r>
                        <a:rPr lang="ru-RU" sz="1400" u="none" strike="noStrike" dirty="0">
                          <a:effectLst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hlinkClick r:id="rId11"/>
                        </a:rPr>
                        <a:t>Этикетаж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ts val="192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 вопросам технической поддержки обращайтесь по телефонам: +7 (926) 235–71–12; +7 (926) 269–51–01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или по электронной почте </a:t>
                      </a:r>
                      <a:r>
                        <a:rPr lang="ru-RU" sz="1400" u="sng" dirty="0">
                          <a:effectLst/>
                          <a:hlinkClick r:id="rId12"/>
                        </a:rPr>
                        <a:t>ar@team.culture.ru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685" marR="3668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7" name="Рисунок 3" descr="https://ar.culture.ru/images/ar-manual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020" y="1466849"/>
            <a:ext cx="1539240" cy="1483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Рисунок 4" descr="https://ar.culture.ru/images/ar-express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378" y="4749344"/>
            <a:ext cx="8763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Рисунок 5" descr="https://ar.culture.ru/images/ar-guideline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3160" y="1466849"/>
            <a:ext cx="76962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57" y="413488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620" y="881539"/>
            <a:ext cx="2537460" cy="70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749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99560" y="3939541"/>
            <a:ext cx="4221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92680" y="316229"/>
            <a:ext cx="7856220" cy="3623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Благодарю за внимание!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28" y="123077"/>
            <a:ext cx="1008112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19976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1298</TotalTime>
  <Words>428</Words>
  <Application>Microsoft Macintosh PowerPoint</Application>
  <PresentationFormat>Широкоэкранный</PresentationFormat>
  <Paragraphs>108</Paragraphs>
  <Slides>23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Roboto</vt:lpstr>
      <vt:lpstr>Times New Roman</vt:lpstr>
      <vt:lpstr>Тема Office</vt:lpstr>
      <vt:lpstr>Презентация PowerPoint</vt:lpstr>
      <vt:lpstr>Презентация PowerPoint</vt:lpstr>
      <vt:lpstr>Сеть государственных и муниципальных учреждений культуры Белгородской области</vt:lpstr>
      <vt:lpstr>          культурно-досуговые учреждения</vt:lpstr>
      <vt:lpstr>    Белгородская государственная филармония</vt:lpstr>
      <vt:lpstr>    Белгородский государственный              художественный музей</vt:lpstr>
      <vt:lpstr>          </vt:lpstr>
      <vt:lpstr>   Фестивальный календарь Белгородчины</vt:lpstr>
      <vt:lpstr>НОРМАТИВНО-ПРАВОВАЯ БАЗА </vt:lpstr>
      <vt:lpstr>Презентация PowerPoint</vt:lpstr>
      <vt:lpstr>Презентация PowerPoint</vt:lpstr>
      <vt:lpstr>Презентация PowerPoint</vt:lpstr>
      <vt:lpstr>Структура бизнес-плана брендового мероприятия</vt:lpstr>
      <vt:lpstr>ЦЕЛЬ ПРОЕКТА</vt:lpstr>
      <vt:lpstr>ФЕСТИВАЛЬНЫЕ МЕРОПРИЯТИЯ</vt:lpstr>
      <vt:lpstr>«ФОМИНА ЯИШНЯ»</vt:lpstr>
      <vt:lpstr> «Стригуновское Лукоморье»</vt:lpstr>
      <vt:lpstr>«я-русский крестьянин»</vt:lpstr>
      <vt:lpstr>«узорный хоровод»</vt:lpstr>
      <vt:lpstr>Гастрономический брендинг территорий</vt:lpstr>
      <vt:lpstr>Фестивальный календарь 2019 года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 Шапошников</dc:creator>
  <cp:lastModifiedBy>Максим Шапошников</cp:lastModifiedBy>
  <cp:revision>430</cp:revision>
  <dcterms:created xsi:type="dcterms:W3CDTF">2019-02-25T17:23:42Z</dcterms:created>
  <dcterms:modified xsi:type="dcterms:W3CDTF">2019-03-25T06:03:53Z</dcterms:modified>
</cp:coreProperties>
</file>